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7" r:id="rId2"/>
    <p:sldId id="374" r:id="rId3"/>
    <p:sldId id="364" r:id="rId4"/>
    <p:sldId id="365" r:id="rId5"/>
    <p:sldId id="354" r:id="rId6"/>
    <p:sldId id="357" r:id="rId7"/>
    <p:sldId id="362" r:id="rId8"/>
    <p:sldId id="387" r:id="rId9"/>
    <p:sldId id="388" r:id="rId10"/>
    <p:sldId id="390" r:id="rId11"/>
    <p:sldId id="394" r:id="rId12"/>
    <p:sldId id="395" r:id="rId13"/>
    <p:sldId id="396" r:id="rId14"/>
    <p:sldId id="397" r:id="rId15"/>
    <p:sldId id="398" r:id="rId16"/>
    <p:sldId id="381" r:id="rId17"/>
    <p:sldId id="382" r:id="rId18"/>
    <p:sldId id="308" r:id="rId19"/>
    <p:sldId id="3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426"/>
    <a:srgbClr val="183D6E"/>
    <a:srgbClr val="A40000"/>
    <a:srgbClr val="315182"/>
    <a:srgbClr val="A5002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1" autoAdjust="0"/>
    <p:restoredTop sz="86604" autoAdjust="0"/>
  </p:normalViewPr>
  <p:slideViewPr>
    <p:cSldViewPr>
      <p:cViewPr varScale="1">
        <p:scale>
          <a:sx n="71" d="100"/>
          <a:sy n="71" d="100"/>
        </p:scale>
        <p:origin x="1267" y="62"/>
      </p:cViewPr>
      <p:guideLst>
        <p:guide orient="horz" pos="2160"/>
        <p:guide pos="3840"/>
      </p:guideLst>
    </p:cSldViewPr>
  </p:slideViewPr>
  <p:notesTextViewPr>
    <p:cViewPr>
      <p:scale>
        <a:sx n="3" d="2"/>
        <a:sy n="3" d="2"/>
      </p:scale>
      <p:origin x="0" y="0"/>
    </p:cViewPr>
  </p:notesTextViewPr>
  <p:sorterViewPr>
    <p:cViewPr>
      <p:scale>
        <a:sx n="150" d="100"/>
        <a:sy n="150" d="100"/>
      </p:scale>
      <p:origin x="0" y="-67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4635C6-5E95-4ADC-9E4D-C9951C1B167E}" type="datetimeFigureOut">
              <a:rPr lang="en-US" smtClean="0"/>
              <a:t>6/29/2023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0AE2B4-5251-4467-A2FC-907B934EFC32}" type="slidenum">
              <a:rPr lang="en-US" smtClean="0"/>
              <a:t>‹#›</a:t>
            </a:fld>
            <a:endParaRPr lang="en-US"/>
          </a:p>
        </p:txBody>
      </p:sp>
    </p:spTree>
    <p:extLst>
      <p:ext uri="{BB962C8B-B14F-4D97-AF65-F5344CB8AC3E}">
        <p14:creationId xmlns:p14="http://schemas.microsoft.com/office/powerpoint/2010/main" val="2300182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a:t>
            </a:r>
          </a:p>
          <a:p>
            <a:pPr>
              <a:buFont typeface="Wingdings" panose="05000000000000000000" pitchFamily="2" charset="2"/>
              <a:buChar char="Ø"/>
            </a:pPr>
            <a:r>
              <a:rPr lang="en-US" dirty="0"/>
              <a:t>Analyze historical data and identify challenges for areas of persistent poverty  </a:t>
            </a:r>
          </a:p>
          <a:p>
            <a:pPr>
              <a:buFont typeface="Wingdings" panose="05000000000000000000" pitchFamily="2" charset="2"/>
              <a:buChar char="Ø"/>
            </a:pPr>
            <a:r>
              <a:rPr lang="en-US" dirty="0"/>
              <a:t>Evaluate existing transit services </a:t>
            </a:r>
          </a:p>
          <a:p>
            <a:pPr>
              <a:buFont typeface="Wingdings" panose="05000000000000000000" pitchFamily="2" charset="2"/>
              <a:buChar char="Ø"/>
            </a:pPr>
            <a:r>
              <a:rPr lang="en-US" dirty="0"/>
              <a:t>Review and assess existing and future conditions for multi-modal transportation </a:t>
            </a:r>
          </a:p>
          <a:p>
            <a:pPr>
              <a:buFont typeface="Wingdings" panose="05000000000000000000" pitchFamily="2" charset="2"/>
              <a:buChar char="Ø"/>
            </a:pPr>
            <a:r>
              <a:rPr lang="en-US" dirty="0"/>
              <a:t>Offer </a:t>
            </a:r>
            <a:r>
              <a:rPr lang="en-US" dirty="0">
                <a:cs typeface="Times New Roman" panose="02020603050405020304" pitchFamily="18" charset="0"/>
              </a:rPr>
              <a:t>l</a:t>
            </a:r>
            <a:r>
              <a:rPr lang="en-US" sz="1200" dirty="0">
                <a:ea typeface="Times New Roman" panose="02020603050405020304" pitchFamily="18" charset="0"/>
                <a:cs typeface="Times New Roman" panose="02020603050405020304" pitchFamily="18" charset="0"/>
              </a:rPr>
              <a:t>and use, equitability, accessibility and sustainability recommendations  </a:t>
            </a:r>
          </a:p>
          <a:p>
            <a:pPr>
              <a:buFont typeface="Wingdings" panose="05000000000000000000" pitchFamily="2" charset="2"/>
              <a:buChar char="Ø"/>
            </a:pPr>
            <a:r>
              <a:rPr lang="en-US" dirty="0">
                <a:ea typeface="Times New Roman" panose="02020603050405020304" pitchFamily="18" charset="0"/>
                <a:cs typeface="Times New Roman" panose="02020603050405020304" pitchFamily="18" charset="0"/>
              </a:rPr>
              <a:t>Develop t</a:t>
            </a:r>
            <a:r>
              <a:rPr lang="en-US" sz="1200" dirty="0">
                <a:ea typeface="Times New Roman" panose="02020603050405020304" pitchFamily="18" charset="0"/>
                <a:cs typeface="Times New Roman" panose="02020603050405020304" pitchFamily="18" charset="0"/>
              </a:rPr>
              <a:t>ransit alternatives</a:t>
            </a:r>
          </a:p>
          <a:p>
            <a:pPr>
              <a:buFont typeface="Wingdings" panose="05000000000000000000" pitchFamily="2" charset="2"/>
              <a:buChar char="Ø"/>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Support RPCGB, BJCTA and City of Birmingham to take maximum advantage of grant opportunities</a:t>
            </a:r>
            <a:endParaRPr lang="en-US" sz="1200" dirty="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B0AE2B4-5251-4467-A2FC-907B934EFC32}" type="slidenum">
              <a:rPr lang="en-US" smtClean="0"/>
              <a:t>6</a:t>
            </a:fld>
            <a:endParaRPr lang="en-US"/>
          </a:p>
        </p:txBody>
      </p:sp>
    </p:spTree>
    <p:extLst>
      <p:ext uri="{BB962C8B-B14F-4D97-AF65-F5344CB8AC3E}">
        <p14:creationId xmlns:p14="http://schemas.microsoft.com/office/powerpoint/2010/main" val="1115057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0AE2B4-5251-4467-A2FC-907B934EFC32}" type="slidenum">
              <a:rPr lang="en-US" smtClean="0"/>
              <a:t>7</a:t>
            </a:fld>
            <a:endParaRPr lang="en-US"/>
          </a:p>
        </p:txBody>
      </p:sp>
    </p:spTree>
    <p:extLst>
      <p:ext uri="{BB962C8B-B14F-4D97-AF65-F5344CB8AC3E}">
        <p14:creationId xmlns:p14="http://schemas.microsoft.com/office/powerpoint/2010/main" val="4108978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Group should volunteer someone to make notes</a:t>
            </a:r>
          </a:p>
          <a:p>
            <a:pPr marL="171450" indent="-171450">
              <a:buFontTx/>
              <a:buChar char="-"/>
            </a:pPr>
            <a:r>
              <a:rPr lang="en-US" dirty="0"/>
              <a:t>Group should volunteer someone to share out ideas and feedback</a:t>
            </a:r>
          </a:p>
        </p:txBody>
      </p:sp>
      <p:sp>
        <p:nvSpPr>
          <p:cNvPr id="4" name="Slide Number Placeholder 3"/>
          <p:cNvSpPr>
            <a:spLocks noGrp="1"/>
          </p:cNvSpPr>
          <p:nvPr>
            <p:ph type="sldNum" sz="quarter" idx="5"/>
          </p:nvPr>
        </p:nvSpPr>
        <p:spPr/>
        <p:txBody>
          <a:bodyPr/>
          <a:lstStyle/>
          <a:p>
            <a:fld id="{8B0AE2B4-5251-4467-A2FC-907B934EFC32}" type="slidenum">
              <a:rPr lang="en-US" smtClean="0"/>
              <a:t>8</a:t>
            </a:fld>
            <a:endParaRPr lang="en-US"/>
          </a:p>
        </p:txBody>
      </p:sp>
    </p:spTree>
    <p:extLst>
      <p:ext uri="{BB962C8B-B14F-4D97-AF65-F5344CB8AC3E}">
        <p14:creationId xmlns:p14="http://schemas.microsoft.com/office/powerpoint/2010/main" val="635879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0AE2B4-5251-4467-A2FC-907B934EFC32}" type="slidenum">
              <a:rPr lang="en-US" smtClean="0"/>
              <a:t>19</a:t>
            </a:fld>
            <a:endParaRPr lang="en-US"/>
          </a:p>
        </p:txBody>
      </p:sp>
    </p:spTree>
    <p:extLst>
      <p:ext uri="{BB962C8B-B14F-4D97-AF65-F5344CB8AC3E}">
        <p14:creationId xmlns:p14="http://schemas.microsoft.com/office/powerpoint/2010/main" val="3310890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799" y="1359572"/>
            <a:ext cx="11790948" cy="761999"/>
          </a:xfrm>
        </p:spPr>
        <p:txBody>
          <a:bodyPr>
            <a:normAutofit/>
          </a:bodyPr>
          <a:lstStyle>
            <a:lvl1pPr algn="l">
              <a:defRPr sz="3600" b="1">
                <a:solidFill>
                  <a:srgbClr val="183D6E"/>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04800" y="2273973"/>
            <a:ext cx="11785600" cy="621631"/>
          </a:xfrm>
          <a:noFill/>
        </p:spPr>
        <p:txBody>
          <a:bodyPr lIns="91440" tIns="91440">
            <a:normAutofit/>
          </a:bodyPr>
          <a:lstStyle>
            <a:lvl1pPr marL="0" indent="0" algn="l">
              <a:buNone/>
              <a:defRPr sz="2400">
                <a:solidFill>
                  <a:srgbClr val="183D6E"/>
                </a:solidFill>
                <a:latin typeface="Arial" panose="020B0604020202020204"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Freeform 3"/>
          <p:cNvSpPr/>
          <p:nvPr userDrawn="1"/>
        </p:nvSpPr>
        <p:spPr>
          <a:xfrm>
            <a:off x="-36000" y="5947200"/>
            <a:ext cx="8265600" cy="554400"/>
          </a:xfrm>
          <a:custGeom>
            <a:avLst/>
            <a:gdLst>
              <a:gd name="connsiteX0" fmla="*/ 7200 w 6199200"/>
              <a:gd name="connsiteY0" fmla="*/ 0 h 554400"/>
              <a:gd name="connsiteX1" fmla="*/ 6199200 w 6199200"/>
              <a:gd name="connsiteY1" fmla="*/ 0 h 554400"/>
              <a:gd name="connsiteX2" fmla="*/ 5968800 w 6199200"/>
              <a:gd name="connsiteY2" fmla="*/ 554400 h 554400"/>
              <a:gd name="connsiteX3" fmla="*/ 0 w 6199200"/>
              <a:gd name="connsiteY3" fmla="*/ 554400 h 554400"/>
              <a:gd name="connsiteX4" fmla="*/ 7200 w 6199200"/>
              <a:gd name="connsiteY4" fmla="*/ 0 h 55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9200" h="554400">
                <a:moveTo>
                  <a:pt x="7200" y="0"/>
                </a:moveTo>
                <a:lnTo>
                  <a:pt x="6199200" y="0"/>
                </a:lnTo>
                <a:lnTo>
                  <a:pt x="5968800" y="554400"/>
                </a:lnTo>
                <a:lnTo>
                  <a:pt x="0" y="554400"/>
                </a:lnTo>
                <a:lnTo>
                  <a:pt x="7200" y="0"/>
                </a:lnTo>
                <a:close/>
              </a:path>
            </a:pathLst>
          </a:custGeom>
          <a:solidFill>
            <a:srgbClr val="FCB4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2600" y="5410200"/>
            <a:ext cx="2412759" cy="1339600"/>
          </a:xfrm>
          <a:prstGeom prst="rect">
            <a:avLst/>
          </a:prstGeom>
        </p:spPr>
      </p:pic>
      <p:sp>
        <p:nvSpPr>
          <p:cNvPr id="8" name="Freeform 7"/>
          <p:cNvSpPr/>
          <p:nvPr userDrawn="1"/>
        </p:nvSpPr>
        <p:spPr>
          <a:xfrm>
            <a:off x="2868598" y="5947200"/>
            <a:ext cx="6199200" cy="554400"/>
          </a:xfrm>
          <a:custGeom>
            <a:avLst/>
            <a:gdLst>
              <a:gd name="connsiteX0" fmla="*/ 7200 w 6199200"/>
              <a:gd name="connsiteY0" fmla="*/ 0 h 554400"/>
              <a:gd name="connsiteX1" fmla="*/ 6199200 w 6199200"/>
              <a:gd name="connsiteY1" fmla="*/ 0 h 554400"/>
              <a:gd name="connsiteX2" fmla="*/ 5968800 w 6199200"/>
              <a:gd name="connsiteY2" fmla="*/ 554400 h 554400"/>
              <a:gd name="connsiteX3" fmla="*/ 0 w 6199200"/>
              <a:gd name="connsiteY3" fmla="*/ 554400 h 554400"/>
              <a:gd name="connsiteX4" fmla="*/ 7200 w 6199200"/>
              <a:gd name="connsiteY4" fmla="*/ 0 h 55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9200" h="554400">
                <a:moveTo>
                  <a:pt x="7200" y="0"/>
                </a:moveTo>
                <a:lnTo>
                  <a:pt x="6199200" y="0"/>
                </a:lnTo>
                <a:lnTo>
                  <a:pt x="5968800" y="554400"/>
                </a:lnTo>
                <a:lnTo>
                  <a:pt x="0" y="554400"/>
                </a:lnTo>
                <a:lnTo>
                  <a:pt x="7200" y="0"/>
                </a:lnTo>
                <a:close/>
              </a:path>
            </a:pathLst>
          </a:custGeom>
          <a:solidFill>
            <a:srgbClr val="FCB4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grpSp>
        <p:nvGrpSpPr>
          <p:cNvPr id="5" name="Group 4">
            <a:extLst>
              <a:ext uri="{FF2B5EF4-FFF2-40B4-BE49-F238E27FC236}">
                <a16:creationId xmlns:a16="http://schemas.microsoft.com/office/drawing/2014/main" id="{55DB95C4-1F73-D308-8E94-06A055EA9A9D}"/>
              </a:ext>
            </a:extLst>
          </p:cNvPr>
          <p:cNvGrpSpPr/>
          <p:nvPr userDrawn="1"/>
        </p:nvGrpSpPr>
        <p:grpSpPr>
          <a:xfrm>
            <a:off x="152401" y="5867400"/>
            <a:ext cx="1676400" cy="806335"/>
            <a:chOff x="5410200" y="644236"/>
            <a:chExt cx="4800600" cy="2197554"/>
          </a:xfrm>
        </p:grpSpPr>
        <p:sp>
          <p:nvSpPr>
            <p:cNvPr id="6" name="TextBox 5">
              <a:extLst>
                <a:ext uri="{FF2B5EF4-FFF2-40B4-BE49-F238E27FC236}">
                  <a16:creationId xmlns:a16="http://schemas.microsoft.com/office/drawing/2014/main" id="{3622741A-0B1C-0CEA-5AD7-EF6EFFF1888E}"/>
                </a:ext>
              </a:extLst>
            </p:cNvPr>
            <p:cNvSpPr txBox="1"/>
            <p:nvPr/>
          </p:nvSpPr>
          <p:spPr>
            <a:xfrm>
              <a:off x="5486400" y="644236"/>
              <a:ext cx="4724400" cy="2057400"/>
            </a:xfrm>
            <a:prstGeom prst="rect">
              <a:avLst/>
            </a:prstGeom>
            <a:solidFill>
              <a:srgbClr val="A40000"/>
            </a:solidFill>
          </p:spPr>
          <p:txBody>
            <a:bodyPr wrap="square" rtlCol="0">
              <a:spAutoFit/>
            </a:bodyPr>
            <a:lstStyle/>
            <a:p>
              <a:endParaRPr lang="en-US" dirty="0"/>
            </a:p>
          </p:txBody>
        </p:sp>
        <p:pic>
          <p:nvPicPr>
            <p:cNvPr id="9" name="Picture 8" descr="Text&#10;&#10;Description automatically generated">
              <a:extLst>
                <a:ext uri="{FF2B5EF4-FFF2-40B4-BE49-F238E27FC236}">
                  <a16:creationId xmlns:a16="http://schemas.microsoft.com/office/drawing/2014/main" id="{5280491A-9370-0583-FC1C-D362C29E53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784390"/>
              <a:ext cx="4800600" cy="2057400"/>
            </a:xfrm>
            <a:prstGeom prst="rect">
              <a:avLst/>
            </a:prstGeom>
          </p:spPr>
        </p:pic>
      </p:grpSp>
    </p:spTree>
    <p:extLst>
      <p:ext uri="{BB962C8B-B14F-4D97-AF65-F5344CB8AC3E}">
        <p14:creationId xmlns:p14="http://schemas.microsoft.com/office/powerpoint/2010/main" val="174611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title"/>
          </p:nvPr>
        </p:nvSpPr>
        <p:spPr>
          <a:xfrm>
            <a:off x="1567772" y="228600"/>
            <a:ext cx="9550400" cy="685800"/>
          </a:xfrm>
        </p:spPr>
        <p:txBody>
          <a:bodyPr/>
          <a:lstStyle>
            <a:lvl1pPr algn="l">
              <a:defRPr>
                <a:solidFill>
                  <a:srgbClr val="183D6E"/>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06400" y="1219200"/>
            <a:ext cx="11379200" cy="5181600"/>
          </a:xfrm>
        </p:spPr>
        <p:txBody>
          <a:bodyPr lIns="182880" tIns="91440">
            <a:normAutofit/>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76461" y="6248400"/>
            <a:ext cx="768567" cy="42672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32834"/>
            <a:ext cx="1371603" cy="457201"/>
          </a:xfrm>
          <a:prstGeom prst="rect">
            <a:avLst/>
          </a:prstGeom>
        </p:spPr>
      </p:pic>
      <p:grpSp>
        <p:nvGrpSpPr>
          <p:cNvPr id="4" name="Group 3">
            <a:extLst>
              <a:ext uri="{FF2B5EF4-FFF2-40B4-BE49-F238E27FC236}">
                <a16:creationId xmlns:a16="http://schemas.microsoft.com/office/drawing/2014/main" id="{4B5DEBCC-C765-9AD9-AF9C-EE7F0BE82233}"/>
              </a:ext>
            </a:extLst>
          </p:cNvPr>
          <p:cNvGrpSpPr/>
          <p:nvPr userDrawn="1"/>
        </p:nvGrpSpPr>
        <p:grpSpPr>
          <a:xfrm>
            <a:off x="152401" y="5867400"/>
            <a:ext cx="1676400" cy="806335"/>
            <a:chOff x="5410200" y="644236"/>
            <a:chExt cx="4800600" cy="2197554"/>
          </a:xfrm>
        </p:grpSpPr>
        <p:sp>
          <p:nvSpPr>
            <p:cNvPr id="5" name="TextBox 4">
              <a:extLst>
                <a:ext uri="{FF2B5EF4-FFF2-40B4-BE49-F238E27FC236}">
                  <a16:creationId xmlns:a16="http://schemas.microsoft.com/office/drawing/2014/main" id="{6CA3AA52-63E4-115F-0F2A-69A639C6D480}"/>
                </a:ext>
              </a:extLst>
            </p:cNvPr>
            <p:cNvSpPr txBox="1"/>
            <p:nvPr/>
          </p:nvSpPr>
          <p:spPr>
            <a:xfrm>
              <a:off x="5486400" y="644236"/>
              <a:ext cx="4724400" cy="2057400"/>
            </a:xfrm>
            <a:prstGeom prst="rect">
              <a:avLst/>
            </a:prstGeom>
            <a:solidFill>
              <a:srgbClr val="A40000"/>
            </a:solidFill>
          </p:spPr>
          <p:txBody>
            <a:bodyPr wrap="square" rtlCol="0">
              <a:spAutoFit/>
            </a:bodyPr>
            <a:lstStyle/>
            <a:p>
              <a:endParaRPr lang="en-US" dirty="0"/>
            </a:p>
          </p:txBody>
        </p:sp>
        <p:pic>
          <p:nvPicPr>
            <p:cNvPr id="6" name="Picture 5" descr="Text&#10;&#10;Description automatically generated">
              <a:extLst>
                <a:ext uri="{FF2B5EF4-FFF2-40B4-BE49-F238E27FC236}">
                  <a16:creationId xmlns:a16="http://schemas.microsoft.com/office/drawing/2014/main" id="{58279B70-4753-7034-77AA-4D830A5174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784390"/>
              <a:ext cx="4800600" cy="2057400"/>
            </a:xfrm>
            <a:prstGeom prst="rect">
              <a:avLst/>
            </a:prstGeom>
          </p:spPr>
        </p:pic>
      </p:grpSp>
    </p:spTree>
    <p:extLst>
      <p:ext uri="{BB962C8B-B14F-4D97-AF65-F5344CB8AC3E}">
        <p14:creationId xmlns:p14="http://schemas.microsoft.com/office/powerpoint/2010/main" val="1199169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a:solidFill>
            <a:schemeClr val="bg1"/>
          </a:solidFill>
        </p:spPr>
        <p:txBody>
          <a:bodyPr anchor="t"/>
          <a:lstStyle>
            <a:lvl1pPr algn="l">
              <a:defRPr sz="4000" b="1" cap="all">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5611" y="6455434"/>
            <a:ext cx="667428" cy="370566"/>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32834"/>
            <a:ext cx="1371603" cy="457201"/>
          </a:xfrm>
          <a:prstGeom prst="rect">
            <a:avLst/>
          </a:prstGeom>
        </p:spPr>
      </p:pic>
      <p:sp>
        <p:nvSpPr>
          <p:cNvPr id="14" name="Title 1"/>
          <p:cNvSpPr txBox="1">
            <a:spLocks/>
          </p:cNvSpPr>
          <p:nvPr userDrawn="1"/>
        </p:nvSpPr>
        <p:spPr>
          <a:xfrm>
            <a:off x="1567772" y="228600"/>
            <a:ext cx="95504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183D6E"/>
                </a:solidFill>
                <a:latin typeface="Arial" pitchFamily="34" charset="0"/>
                <a:ea typeface="+mj-ea"/>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229836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6400" y="1295400"/>
            <a:ext cx="5588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295400"/>
            <a:ext cx="5588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8172" y="6455434"/>
            <a:ext cx="667428" cy="370566"/>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32834"/>
            <a:ext cx="1371603" cy="457201"/>
          </a:xfrm>
          <a:prstGeom prst="rect">
            <a:avLst/>
          </a:prstGeom>
        </p:spPr>
      </p:pic>
      <p:sp>
        <p:nvSpPr>
          <p:cNvPr id="13" name="Title 1"/>
          <p:cNvSpPr>
            <a:spLocks noGrp="1"/>
          </p:cNvSpPr>
          <p:nvPr>
            <p:ph type="title"/>
          </p:nvPr>
        </p:nvSpPr>
        <p:spPr>
          <a:xfrm>
            <a:off x="1567772" y="228600"/>
            <a:ext cx="9550400" cy="685800"/>
          </a:xfrm>
        </p:spPr>
        <p:txBody>
          <a:bodyPr/>
          <a:lstStyle>
            <a:lvl1pPr algn="l">
              <a:defRPr>
                <a:solidFill>
                  <a:srgbClr val="183D6E"/>
                </a:solidFill>
                <a:latin typeface="Arial" pitchFamily="34" charset="0"/>
                <a:cs typeface="Arial" pitchFamily="34" charset="0"/>
              </a:defRPr>
            </a:lvl1pPr>
          </a:lstStyle>
          <a:p>
            <a:r>
              <a:rPr lang="en-US"/>
              <a:t>Click to edit Master title style</a:t>
            </a:r>
            <a:endParaRPr lang="en-US" dirty="0"/>
          </a:p>
        </p:txBody>
      </p:sp>
      <p:grpSp>
        <p:nvGrpSpPr>
          <p:cNvPr id="2" name="Group 1">
            <a:extLst>
              <a:ext uri="{FF2B5EF4-FFF2-40B4-BE49-F238E27FC236}">
                <a16:creationId xmlns:a16="http://schemas.microsoft.com/office/drawing/2014/main" id="{F2FD58FA-0D4F-4356-4F76-E37643F70A1A}"/>
              </a:ext>
            </a:extLst>
          </p:cNvPr>
          <p:cNvGrpSpPr/>
          <p:nvPr userDrawn="1"/>
        </p:nvGrpSpPr>
        <p:grpSpPr>
          <a:xfrm>
            <a:off x="152401" y="5867400"/>
            <a:ext cx="1676400" cy="806335"/>
            <a:chOff x="5410200" y="644236"/>
            <a:chExt cx="4800600" cy="2197554"/>
          </a:xfrm>
        </p:grpSpPr>
        <p:sp>
          <p:nvSpPr>
            <p:cNvPr id="5" name="TextBox 4">
              <a:extLst>
                <a:ext uri="{FF2B5EF4-FFF2-40B4-BE49-F238E27FC236}">
                  <a16:creationId xmlns:a16="http://schemas.microsoft.com/office/drawing/2014/main" id="{2A4270A4-55CD-B709-E7AC-08BD9312939D}"/>
                </a:ext>
              </a:extLst>
            </p:cNvPr>
            <p:cNvSpPr txBox="1"/>
            <p:nvPr/>
          </p:nvSpPr>
          <p:spPr>
            <a:xfrm>
              <a:off x="5486400" y="644236"/>
              <a:ext cx="4724400" cy="2057400"/>
            </a:xfrm>
            <a:prstGeom prst="rect">
              <a:avLst/>
            </a:prstGeom>
            <a:solidFill>
              <a:srgbClr val="A40000"/>
            </a:solidFill>
          </p:spPr>
          <p:txBody>
            <a:bodyPr wrap="square" rtlCol="0">
              <a:spAutoFit/>
            </a:bodyPr>
            <a:lstStyle/>
            <a:p>
              <a:endParaRPr lang="en-US" dirty="0"/>
            </a:p>
          </p:txBody>
        </p:sp>
        <p:pic>
          <p:nvPicPr>
            <p:cNvPr id="6" name="Picture 5" descr="Text&#10;&#10;Description automatically generated">
              <a:extLst>
                <a:ext uri="{FF2B5EF4-FFF2-40B4-BE49-F238E27FC236}">
                  <a16:creationId xmlns:a16="http://schemas.microsoft.com/office/drawing/2014/main" id="{57970C4A-2F21-2240-9A03-C0C6534ABF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784390"/>
              <a:ext cx="4800600" cy="2057400"/>
            </a:xfrm>
            <a:prstGeom prst="rect">
              <a:avLst/>
            </a:prstGeom>
          </p:spPr>
        </p:pic>
      </p:grpSp>
    </p:spTree>
    <p:extLst>
      <p:ext uri="{BB962C8B-B14F-4D97-AF65-F5344CB8AC3E}">
        <p14:creationId xmlns:p14="http://schemas.microsoft.com/office/powerpoint/2010/main" val="221416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6400" y="1143000"/>
            <a:ext cx="5590117" cy="7921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6400" y="1935162"/>
            <a:ext cx="5590117" cy="4465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0" y="1143000"/>
            <a:ext cx="5592233" cy="7921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1935162"/>
            <a:ext cx="5592233" cy="4465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8172" y="6455434"/>
            <a:ext cx="667428" cy="37056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32834"/>
            <a:ext cx="1371603" cy="457201"/>
          </a:xfrm>
          <a:prstGeom prst="rect">
            <a:avLst/>
          </a:prstGeom>
        </p:spPr>
      </p:pic>
      <p:sp>
        <p:nvSpPr>
          <p:cNvPr id="15" name="Title 1"/>
          <p:cNvSpPr>
            <a:spLocks noGrp="1"/>
          </p:cNvSpPr>
          <p:nvPr>
            <p:ph type="title"/>
          </p:nvPr>
        </p:nvSpPr>
        <p:spPr>
          <a:xfrm>
            <a:off x="1567772" y="228600"/>
            <a:ext cx="9550400" cy="685800"/>
          </a:xfrm>
        </p:spPr>
        <p:txBody>
          <a:bodyPr/>
          <a:lstStyle>
            <a:lvl1pPr algn="l">
              <a:defRPr>
                <a:solidFill>
                  <a:srgbClr val="183D6E"/>
                </a:solidFill>
                <a:latin typeface="Arial" pitchFamily="34" charset="0"/>
                <a:cs typeface="Arial" pitchFamily="34" charset="0"/>
              </a:defRPr>
            </a:lvl1pPr>
          </a:lstStyle>
          <a:p>
            <a:r>
              <a:rPr lang="en-US"/>
              <a:t>Click to edit Master title style</a:t>
            </a:r>
            <a:endParaRPr lang="en-US" dirty="0"/>
          </a:p>
        </p:txBody>
      </p:sp>
      <p:grpSp>
        <p:nvGrpSpPr>
          <p:cNvPr id="2" name="Group 1">
            <a:extLst>
              <a:ext uri="{FF2B5EF4-FFF2-40B4-BE49-F238E27FC236}">
                <a16:creationId xmlns:a16="http://schemas.microsoft.com/office/drawing/2014/main" id="{61B935D7-CCE2-2C11-19A8-A623F0C0960C}"/>
              </a:ext>
            </a:extLst>
          </p:cNvPr>
          <p:cNvGrpSpPr/>
          <p:nvPr userDrawn="1"/>
        </p:nvGrpSpPr>
        <p:grpSpPr>
          <a:xfrm>
            <a:off x="152401" y="5867400"/>
            <a:ext cx="1676400" cy="806335"/>
            <a:chOff x="5410200" y="644236"/>
            <a:chExt cx="4800600" cy="2197554"/>
          </a:xfrm>
        </p:grpSpPr>
        <p:sp>
          <p:nvSpPr>
            <p:cNvPr id="7" name="TextBox 6">
              <a:extLst>
                <a:ext uri="{FF2B5EF4-FFF2-40B4-BE49-F238E27FC236}">
                  <a16:creationId xmlns:a16="http://schemas.microsoft.com/office/drawing/2014/main" id="{27F96DF9-0D6C-A14D-A235-F63D954110F0}"/>
                </a:ext>
              </a:extLst>
            </p:cNvPr>
            <p:cNvSpPr txBox="1"/>
            <p:nvPr/>
          </p:nvSpPr>
          <p:spPr>
            <a:xfrm>
              <a:off x="5486400" y="644236"/>
              <a:ext cx="4724400" cy="2057400"/>
            </a:xfrm>
            <a:prstGeom prst="rect">
              <a:avLst/>
            </a:prstGeom>
            <a:solidFill>
              <a:srgbClr val="A40000"/>
            </a:solidFill>
          </p:spPr>
          <p:txBody>
            <a:bodyPr wrap="square" rtlCol="0">
              <a:spAutoFit/>
            </a:bodyPr>
            <a:lstStyle/>
            <a:p>
              <a:endParaRPr lang="en-US" dirty="0"/>
            </a:p>
          </p:txBody>
        </p:sp>
        <p:pic>
          <p:nvPicPr>
            <p:cNvPr id="8" name="Picture 7" descr="Text&#10;&#10;Description automatically generated">
              <a:extLst>
                <a:ext uri="{FF2B5EF4-FFF2-40B4-BE49-F238E27FC236}">
                  <a16:creationId xmlns:a16="http://schemas.microsoft.com/office/drawing/2014/main" id="{96F378C2-A8DD-3FF8-0D41-1AE8BDC19A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784390"/>
              <a:ext cx="4800600" cy="2057400"/>
            </a:xfrm>
            <a:prstGeom prst="rect">
              <a:avLst/>
            </a:prstGeom>
          </p:spPr>
        </p:pic>
      </p:grpSp>
    </p:spTree>
    <p:extLst>
      <p:ext uri="{BB962C8B-B14F-4D97-AF65-F5344CB8AC3E}">
        <p14:creationId xmlns:p14="http://schemas.microsoft.com/office/powerpoint/2010/main" val="345114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8172" y="6455434"/>
            <a:ext cx="667428" cy="370566"/>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32834"/>
            <a:ext cx="1371603" cy="457201"/>
          </a:xfrm>
          <a:prstGeom prst="rect">
            <a:avLst/>
          </a:prstGeom>
        </p:spPr>
      </p:pic>
      <p:sp>
        <p:nvSpPr>
          <p:cNvPr id="12" name="Title 1"/>
          <p:cNvSpPr>
            <a:spLocks noGrp="1"/>
          </p:cNvSpPr>
          <p:nvPr>
            <p:ph type="title"/>
          </p:nvPr>
        </p:nvSpPr>
        <p:spPr>
          <a:xfrm>
            <a:off x="1567772" y="228600"/>
            <a:ext cx="9550400" cy="685800"/>
          </a:xfrm>
        </p:spPr>
        <p:txBody>
          <a:bodyPr/>
          <a:lstStyle>
            <a:lvl1pPr algn="l">
              <a:defRPr>
                <a:solidFill>
                  <a:srgbClr val="183D6E"/>
                </a:solidFill>
                <a:latin typeface="Arial" pitchFamily="34" charset="0"/>
                <a:cs typeface="Arial" pitchFamily="34" charset="0"/>
              </a:defRPr>
            </a:lvl1pPr>
          </a:lstStyle>
          <a:p>
            <a:r>
              <a:rPr lang="en-US"/>
              <a:t>Click to edit Master title style</a:t>
            </a:r>
            <a:endParaRPr lang="en-US" dirty="0"/>
          </a:p>
        </p:txBody>
      </p:sp>
      <p:grpSp>
        <p:nvGrpSpPr>
          <p:cNvPr id="2" name="Group 1">
            <a:extLst>
              <a:ext uri="{FF2B5EF4-FFF2-40B4-BE49-F238E27FC236}">
                <a16:creationId xmlns:a16="http://schemas.microsoft.com/office/drawing/2014/main" id="{F5099C42-5846-6F47-149C-2D3E5C556745}"/>
              </a:ext>
            </a:extLst>
          </p:cNvPr>
          <p:cNvGrpSpPr/>
          <p:nvPr userDrawn="1"/>
        </p:nvGrpSpPr>
        <p:grpSpPr>
          <a:xfrm>
            <a:off x="152401" y="5867400"/>
            <a:ext cx="1676400" cy="806335"/>
            <a:chOff x="5410200" y="644236"/>
            <a:chExt cx="4800600" cy="2197554"/>
          </a:xfrm>
        </p:grpSpPr>
        <p:sp>
          <p:nvSpPr>
            <p:cNvPr id="3" name="TextBox 2">
              <a:extLst>
                <a:ext uri="{FF2B5EF4-FFF2-40B4-BE49-F238E27FC236}">
                  <a16:creationId xmlns:a16="http://schemas.microsoft.com/office/drawing/2014/main" id="{F2AECE49-4096-8A6B-F58E-86DB1B514A2F}"/>
                </a:ext>
              </a:extLst>
            </p:cNvPr>
            <p:cNvSpPr txBox="1"/>
            <p:nvPr/>
          </p:nvSpPr>
          <p:spPr>
            <a:xfrm>
              <a:off x="5486400" y="644236"/>
              <a:ext cx="4724400" cy="2057400"/>
            </a:xfrm>
            <a:prstGeom prst="rect">
              <a:avLst/>
            </a:prstGeom>
            <a:solidFill>
              <a:srgbClr val="A40000"/>
            </a:solidFill>
          </p:spPr>
          <p:txBody>
            <a:bodyPr wrap="square" rtlCol="0">
              <a:spAutoFit/>
            </a:bodyPr>
            <a:lstStyle/>
            <a:p>
              <a:endParaRPr lang="en-US" dirty="0"/>
            </a:p>
          </p:txBody>
        </p:sp>
        <p:pic>
          <p:nvPicPr>
            <p:cNvPr id="4" name="Picture 3" descr="Text&#10;&#10;Description automatically generated">
              <a:extLst>
                <a:ext uri="{FF2B5EF4-FFF2-40B4-BE49-F238E27FC236}">
                  <a16:creationId xmlns:a16="http://schemas.microsoft.com/office/drawing/2014/main" id="{7A264579-A839-84F7-E732-EAA1794A24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784390"/>
              <a:ext cx="4800600" cy="2057400"/>
            </a:xfrm>
            <a:prstGeom prst="rect">
              <a:avLst/>
            </a:prstGeom>
          </p:spPr>
        </p:pic>
      </p:grpSp>
    </p:spTree>
    <p:extLst>
      <p:ext uri="{BB962C8B-B14F-4D97-AF65-F5344CB8AC3E}">
        <p14:creationId xmlns:p14="http://schemas.microsoft.com/office/powerpoint/2010/main" val="3475433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8172" y="6455434"/>
            <a:ext cx="667428" cy="370566"/>
          </a:xfrm>
          <a:prstGeom prst="rect">
            <a:avLst/>
          </a:prstGeom>
        </p:spPr>
      </p:pic>
    </p:spTree>
    <p:extLst>
      <p:ext uri="{BB962C8B-B14F-4D97-AF65-F5344CB8AC3E}">
        <p14:creationId xmlns:p14="http://schemas.microsoft.com/office/powerpoint/2010/main" val="63630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780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5200" y="0"/>
            <a:ext cx="95504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6400" y="1219200"/>
            <a:ext cx="11379200" cy="5486400"/>
          </a:xfrm>
          <a:prstGeom prst="rect">
            <a:avLst/>
          </a:prstGeom>
          <a:solidFill>
            <a:schemeClr val="bg1"/>
          </a:solidFill>
        </p:spPr>
        <p:txBody>
          <a:bodyPr vert="horz" lIns="182880" tIns="18288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057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r" defTabSz="914400" rtl="0" eaLnBrk="1" latinLnBrk="0" hangingPunct="1">
        <a:spcBef>
          <a:spcPct val="0"/>
        </a:spcBef>
        <a:buNone/>
        <a:defRPr sz="36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2">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2">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2">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2">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2">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jfif"/><Relationship Id="rId5" Type="http://schemas.openxmlformats.org/officeDocument/2006/relationships/image" Target="../media/image28.jpg"/><Relationship Id="rId4" Type="http://schemas.microsoft.com/office/2007/relationships/hdphoto" Target="../media/hdphoto1.wdp"/><Relationship Id="rId9"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5E3569C5-BAED-AF6B-532A-04204BE2281F}"/>
              </a:ext>
            </a:extLst>
          </p:cNvPr>
          <p:cNvSpPr txBox="1">
            <a:spLocks/>
          </p:cNvSpPr>
          <p:nvPr/>
        </p:nvSpPr>
        <p:spPr>
          <a:xfrm>
            <a:off x="376806" y="3581400"/>
            <a:ext cx="11510394" cy="2133600"/>
          </a:xfrm>
          <a:prstGeom prst="rect">
            <a:avLst/>
          </a:prstGeom>
          <a:noFill/>
        </p:spPr>
        <p:txBody>
          <a:bodyPr vert="horz" lIns="91440" tIns="91440" rIns="91440" bIns="45720" rtlCol="0">
            <a:noAutofit/>
          </a:bodyPr>
          <a:lstStyle>
            <a:lvl1pPr marL="0" indent="0" algn="l" defTabSz="914400" rtl="0" eaLnBrk="1" latinLnBrk="0" hangingPunct="1">
              <a:spcBef>
                <a:spcPct val="20000"/>
              </a:spcBef>
              <a:buFont typeface="Arial" pitchFamily="34" charset="0"/>
              <a:buNone/>
              <a:defRPr sz="2400" kern="1200">
                <a:solidFill>
                  <a:srgbClr val="183D6E"/>
                </a:solidFill>
                <a:latin typeface="Arial" panose="020B0604020202020204"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a:t>Areas of Opportunity - Transit Accessibility Project </a:t>
            </a:r>
          </a:p>
          <a:p>
            <a:endParaRPr lang="en-US" dirty="0"/>
          </a:p>
          <a:p>
            <a:endParaRPr lang="en-US" dirty="0"/>
          </a:p>
          <a:p>
            <a:endParaRPr lang="en-US" dirty="0"/>
          </a:p>
        </p:txBody>
      </p:sp>
      <p:sp>
        <p:nvSpPr>
          <p:cNvPr id="13" name="TextBox 12">
            <a:extLst>
              <a:ext uri="{FF2B5EF4-FFF2-40B4-BE49-F238E27FC236}">
                <a16:creationId xmlns:a16="http://schemas.microsoft.com/office/drawing/2014/main" id="{02CBA39A-C640-4DCF-A908-DAD301DEAE89}"/>
              </a:ext>
            </a:extLst>
          </p:cNvPr>
          <p:cNvSpPr txBox="1"/>
          <p:nvPr/>
        </p:nvSpPr>
        <p:spPr>
          <a:xfrm>
            <a:off x="453006" y="609600"/>
            <a:ext cx="4724400" cy="2057400"/>
          </a:xfrm>
          <a:prstGeom prst="rect">
            <a:avLst/>
          </a:prstGeom>
          <a:solidFill>
            <a:srgbClr val="A40000"/>
          </a:solidFill>
        </p:spPr>
        <p:txBody>
          <a:bodyPr wrap="square" rtlCol="0">
            <a:spAutoFit/>
          </a:bodyPr>
          <a:lstStyle/>
          <a:p>
            <a:endParaRPr lang="en-US" dirty="0"/>
          </a:p>
        </p:txBody>
      </p:sp>
      <p:pic>
        <p:nvPicPr>
          <p:cNvPr id="12" name="Picture 11" descr="Text&#10;&#10;Description automatically generated">
            <a:extLst>
              <a:ext uri="{FF2B5EF4-FFF2-40B4-BE49-F238E27FC236}">
                <a16:creationId xmlns:a16="http://schemas.microsoft.com/office/drawing/2014/main" id="{75DF03AD-4603-C50A-309A-3D7EA03A9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806" y="609600"/>
            <a:ext cx="4800600" cy="2057400"/>
          </a:xfrm>
          <a:prstGeom prst="rect">
            <a:avLst/>
          </a:prstGeom>
        </p:spPr>
      </p:pic>
    </p:spTree>
    <p:extLst>
      <p:ext uri="{BB962C8B-B14F-4D97-AF65-F5344CB8AC3E}">
        <p14:creationId xmlns:p14="http://schemas.microsoft.com/office/powerpoint/2010/main" val="3696914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343F8-FA44-415E-E756-83FF2BBD2C5D}"/>
              </a:ext>
            </a:extLst>
          </p:cNvPr>
          <p:cNvSpPr>
            <a:spLocks noGrp="1"/>
          </p:cNvSpPr>
          <p:nvPr>
            <p:ph type="title"/>
          </p:nvPr>
        </p:nvSpPr>
        <p:spPr/>
        <p:txBody>
          <a:bodyPr/>
          <a:lstStyle/>
          <a:p>
            <a:r>
              <a:rPr lang="en-US" dirty="0"/>
              <a:t>POPULATION DENSITY</a:t>
            </a:r>
          </a:p>
        </p:txBody>
      </p:sp>
      <p:pic>
        <p:nvPicPr>
          <p:cNvPr id="5" name="Content Placeholder 4" descr="Map&#10;&#10;Description automatically generated">
            <a:extLst>
              <a:ext uri="{FF2B5EF4-FFF2-40B4-BE49-F238E27FC236}">
                <a16:creationId xmlns:a16="http://schemas.microsoft.com/office/drawing/2014/main" id="{76F98CCF-5AF7-898C-D5D3-664CF02FA0A9}"/>
              </a:ext>
            </a:extLst>
          </p:cNvPr>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t="6379"/>
          <a:stretch/>
        </p:blipFill>
        <p:spPr>
          <a:xfrm>
            <a:off x="1822450" y="914400"/>
            <a:ext cx="8215062" cy="5943601"/>
          </a:xfrm>
        </p:spPr>
      </p:pic>
    </p:spTree>
    <p:extLst>
      <p:ext uri="{BB962C8B-B14F-4D97-AF65-F5344CB8AC3E}">
        <p14:creationId xmlns:p14="http://schemas.microsoft.com/office/powerpoint/2010/main" val="2837688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343F8-FA44-415E-E756-83FF2BBD2C5D}"/>
              </a:ext>
            </a:extLst>
          </p:cNvPr>
          <p:cNvSpPr>
            <a:spLocks noGrp="1"/>
          </p:cNvSpPr>
          <p:nvPr>
            <p:ph type="title"/>
          </p:nvPr>
        </p:nvSpPr>
        <p:spPr/>
        <p:txBody>
          <a:bodyPr/>
          <a:lstStyle/>
          <a:p>
            <a:r>
              <a:rPr lang="en-US" dirty="0"/>
              <a:t>AVERAGE HOUSEHOLD SALARY</a:t>
            </a:r>
          </a:p>
        </p:txBody>
      </p:sp>
      <p:pic>
        <p:nvPicPr>
          <p:cNvPr id="4" name="Picture 3" descr="Map&#10;&#10;Description automatically generated">
            <a:extLst>
              <a:ext uri="{FF2B5EF4-FFF2-40B4-BE49-F238E27FC236}">
                <a16:creationId xmlns:a16="http://schemas.microsoft.com/office/drawing/2014/main" id="{1EC07AD6-6985-3740-0BF8-57DC019DB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0584" y="914400"/>
            <a:ext cx="7395882" cy="5715000"/>
          </a:xfrm>
          <a:prstGeom prst="rect">
            <a:avLst/>
          </a:prstGeom>
        </p:spPr>
      </p:pic>
    </p:spTree>
    <p:extLst>
      <p:ext uri="{BB962C8B-B14F-4D97-AF65-F5344CB8AC3E}">
        <p14:creationId xmlns:p14="http://schemas.microsoft.com/office/powerpoint/2010/main" val="2630288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343F8-FA44-415E-E756-83FF2BBD2C5D}"/>
              </a:ext>
            </a:extLst>
          </p:cNvPr>
          <p:cNvSpPr>
            <a:spLocks noGrp="1"/>
          </p:cNvSpPr>
          <p:nvPr>
            <p:ph type="title"/>
          </p:nvPr>
        </p:nvSpPr>
        <p:spPr>
          <a:xfrm>
            <a:off x="1567772" y="228600"/>
            <a:ext cx="10167028" cy="685800"/>
          </a:xfrm>
        </p:spPr>
        <p:txBody>
          <a:bodyPr>
            <a:normAutofit/>
          </a:bodyPr>
          <a:lstStyle/>
          <a:p>
            <a:r>
              <a:rPr lang="en-US" dirty="0"/>
              <a:t>HOUSEHOLDS WITHOUT VEHICLE ACCESS</a:t>
            </a:r>
          </a:p>
        </p:txBody>
      </p:sp>
      <p:pic>
        <p:nvPicPr>
          <p:cNvPr id="4" name="Picture 3" descr="Map&#10;&#10;Description automatically generated">
            <a:extLst>
              <a:ext uri="{FF2B5EF4-FFF2-40B4-BE49-F238E27FC236}">
                <a16:creationId xmlns:a16="http://schemas.microsoft.com/office/drawing/2014/main" id="{FB1762D3-6012-2E93-AE4A-22EADEC77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935" y="896279"/>
            <a:ext cx="7714130" cy="5960919"/>
          </a:xfrm>
          <a:prstGeom prst="rect">
            <a:avLst/>
          </a:prstGeom>
        </p:spPr>
      </p:pic>
    </p:spTree>
    <p:extLst>
      <p:ext uri="{BB962C8B-B14F-4D97-AF65-F5344CB8AC3E}">
        <p14:creationId xmlns:p14="http://schemas.microsoft.com/office/powerpoint/2010/main" val="2741924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343F8-FA44-415E-E756-83FF2BBD2C5D}"/>
              </a:ext>
            </a:extLst>
          </p:cNvPr>
          <p:cNvSpPr>
            <a:spLocks noGrp="1"/>
          </p:cNvSpPr>
          <p:nvPr>
            <p:ph type="title"/>
          </p:nvPr>
        </p:nvSpPr>
        <p:spPr/>
        <p:txBody>
          <a:bodyPr/>
          <a:lstStyle/>
          <a:p>
            <a:r>
              <a:rPr lang="en-US" dirty="0"/>
              <a:t>VACANT OR DISTRESSED HOMES</a:t>
            </a:r>
          </a:p>
        </p:txBody>
      </p:sp>
      <p:pic>
        <p:nvPicPr>
          <p:cNvPr id="4" name="Picture 3" descr="Map&#10;&#10;Description automatically generated">
            <a:extLst>
              <a:ext uri="{FF2B5EF4-FFF2-40B4-BE49-F238E27FC236}">
                <a16:creationId xmlns:a16="http://schemas.microsoft.com/office/drawing/2014/main" id="{712E255A-DB94-09B2-3D97-BB16852A0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838200"/>
            <a:ext cx="7790330" cy="6019800"/>
          </a:xfrm>
          <a:prstGeom prst="rect">
            <a:avLst/>
          </a:prstGeom>
        </p:spPr>
      </p:pic>
    </p:spTree>
    <p:extLst>
      <p:ext uri="{BB962C8B-B14F-4D97-AF65-F5344CB8AC3E}">
        <p14:creationId xmlns:p14="http://schemas.microsoft.com/office/powerpoint/2010/main" val="844536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CD24394B-725B-C451-D399-57F4C99B42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8471" y="484908"/>
            <a:ext cx="8247530" cy="6373091"/>
          </a:xfrm>
          <a:prstGeom prst="rect">
            <a:avLst/>
          </a:prstGeom>
        </p:spPr>
      </p:pic>
      <p:sp>
        <p:nvSpPr>
          <p:cNvPr id="2" name="Title 1">
            <a:extLst>
              <a:ext uri="{FF2B5EF4-FFF2-40B4-BE49-F238E27FC236}">
                <a16:creationId xmlns:a16="http://schemas.microsoft.com/office/drawing/2014/main" id="{05A343F8-FA44-415E-E756-83FF2BBD2C5D}"/>
              </a:ext>
            </a:extLst>
          </p:cNvPr>
          <p:cNvSpPr>
            <a:spLocks noGrp="1"/>
          </p:cNvSpPr>
          <p:nvPr>
            <p:ph type="title"/>
          </p:nvPr>
        </p:nvSpPr>
        <p:spPr/>
        <p:txBody>
          <a:bodyPr/>
          <a:lstStyle/>
          <a:p>
            <a:r>
              <a:rPr lang="en-US" dirty="0"/>
              <a:t>EMPLOYMENT ACCESSIBLE BY TRANSIT</a:t>
            </a:r>
          </a:p>
        </p:txBody>
      </p:sp>
    </p:spTree>
    <p:extLst>
      <p:ext uri="{BB962C8B-B14F-4D97-AF65-F5344CB8AC3E}">
        <p14:creationId xmlns:p14="http://schemas.microsoft.com/office/powerpoint/2010/main" val="3320061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343F8-FA44-415E-E756-83FF2BBD2C5D}"/>
              </a:ext>
            </a:extLst>
          </p:cNvPr>
          <p:cNvSpPr>
            <a:spLocks noGrp="1"/>
          </p:cNvSpPr>
          <p:nvPr>
            <p:ph type="title"/>
          </p:nvPr>
        </p:nvSpPr>
        <p:spPr/>
        <p:txBody>
          <a:bodyPr/>
          <a:lstStyle/>
          <a:p>
            <a:r>
              <a:rPr lang="en-US" dirty="0"/>
              <a:t>EMPLOYMENT DENSITY</a:t>
            </a:r>
          </a:p>
        </p:txBody>
      </p:sp>
      <p:pic>
        <p:nvPicPr>
          <p:cNvPr id="4" name="Picture 3" descr="Map&#10;&#10;Description automatically generated">
            <a:extLst>
              <a:ext uri="{FF2B5EF4-FFF2-40B4-BE49-F238E27FC236}">
                <a16:creationId xmlns:a16="http://schemas.microsoft.com/office/drawing/2014/main" id="{B18D7643-E024-DCF4-BF61-1873C93CFA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21" b="3334"/>
          <a:stretch/>
        </p:blipFill>
        <p:spPr>
          <a:xfrm>
            <a:off x="1905001" y="961601"/>
            <a:ext cx="8077200" cy="5894724"/>
          </a:xfrm>
          <a:prstGeom prst="rect">
            <a:avLst/>
          </a:prstGeom>
        </p:spPr>
      </p:pic>
      <p:grpSp>
        <p:nvGrpSpPr>
          <p:cNvPr id="8" name="Group 7">
            <a:extLst>
              <a:ext uri="{FF2B5EF4-FFF2-40B4-BE49-F238E27FC236}">
                <a16:creationId xmlns:a16="http://schemas.microsoft.com/office/drawing/2014/main" id="{403AA871-12D9-F279-A047-B7CE6CB5F315}"/>
              </a:ext>
            </a:extLst>
          </p:cNvPr>
          <p:cNvGrpSpPr/>
          <p:nvPr/>
        </p:nvGrpSpPr>
        <p:grpSpPr>
          <a:xfrm>
            <a:off x="7848601" y="3429000"/>
            <a:ext cx="2133600" cy="1219200"/>
            <a:chOff x="7848601" y="3429000"/>
            <a:chExt cx="2133600" cy="1219200"/>
          </a:xfrm>
        </p:grpSpPr>
        <p:pic>
          <p:nvPicPr>
            <p:cNvPr id="6" name="Picture 5" descr="Text&#10;&#10;Description automatically generated">
              <a:extLst>
                <a:ext uri="{FF2B5EF4-FFF2-40B4-BE49-F238E27FC236}">
                  <a16:creationId xmlns:a16="http://schemas.microsoft.com/office/drawing/2014/main" id="{0E034C9F-1F39-4EC9-2FFA-EB3A3491BB9F}"/>
                </a:ext>
              </a:extLst>
            </p:cNvPr>
            <p:cNvPicPr>
              <a:picLocks noChangeAspect="1"/>
            </p:cNvPicPr>
            <p:nvPr/>
          </p:nvPicPr>
          <p:blipFill rotWithShape="1">
            <a:blip r:embed="rId3">
              <a:extLst>
                <a:ext uri="{28A0092B-C50C-407E-A947-70E740481C1C}">
                  <a14:useLocalDpi xmlns:a14="http://schemas.microsoft.com/office/drawing/2010/main" val="0"/>
                </a:ext>
              </a:extLst>
            </a:blip>
            <a:srcRect r="88136"/>
            <a:stretch/>
          </p:blipFill>
          <p:spPr>
            <a:xfrm>
              <a:off x="7848601" y="3429000"/>
              <a:ext cx="304800" cy="1219200"/>
            </a:xfrm>
            <a:prstGeom prst="rect">
              <a:avLst/>
            </a:prstGeom>
          </p:spPr>
        </p:pic>
        <p:sp>
          <p:nvSpPr>
            <p:cNvPr id="7" name="TextBox 6">
              <a:extLst>
                <a:ext uri="{FF2B5EF4-FFF2-40B4-BE49-F238E27FC236}">
                  <a16:creationId xmlns:a16="http://schemas.microsoft.com/office/drawing/2014/main" id="{37124489-A797-11D1-1B41-6076CBF2C628}"/>
                </a:ext>
              </a:extLst>
            </p:cNvPr>
            <p:cNvSpPr txBox="1"/>
            <p:nvPr/>
          </p:nvSpPr>
          <p:spPr>
            <a:xfrm>
              <a:off x="8153401" y="3478649"/>
              <a:ext cx="1828800" cy="1169551"/>
            </a:xfrm>
            <a:prstGeom prst="rect">
              <a:avLst/>
            </a:prstGeom>
            <a:noFill/>
          </p:spPr>
          <p:txBody>
            <a:bodyPr wrap="square" rtlCol="0">
              <a:spAutoFit/>
            </a:bodyPr>
            <a:lstStyle/>
            <a:p>
              <a:pPr>
                <a:spcAft>
                  <a:spcPts val="600"/>
                </a:spcAft>
              </a:pPr>
              <a:r>
                <a:rPr lang="en-US" sz="1000" dirty="0"/>
                <a:t>5 – 1,993 jobs/ sq. mile</a:t>
              </a:r>
            </a:p>
            <a:p>
              <a:pPr>
                <a:spcAft>
                  <a:spcPts val="600"/>
                </a:spcAft>
              </a:pPr>
              <a:r>
                <a:rPr lang="en-US" sz="1000" dirty="0"/>
                <a:t>1,994 – 7,959 jobs/ sq. mile</a:t>
              </a:r>
            </a:p>
            <a:p>
              <a:pPr>
                <a:spcAft>
                  <a:spcPts val="600"/>
                </a:spcAft>
              </a:pPr>
              <a:r>
                <a:rPr lang="en-US" sz="1000" dirty="0"/>
                <a:t>7,960 – 17,901 jobs/ sq. mile</a:t>
              </a:r>
            </a:p>
            <a:p>
              <a:pPr>
                <a:spcAft>
                  <a:spcPts val="600"/>
                </a:spcAft>
              </a:pPr>
              <a:r>
                <a:rPr lang="en-US" sz="1000" dirty="0"/>
                <a:t>17,902 – 31,821 jobs/ sq. mile</a:t>
              </a:r>
            </a:p>
            <a:p>
              <a:pPr>
                <a:spcAft>
                  <a:spcPts val="600"/>
                </a:spcAft>
              </a:pPr>
              <a:r>
                <a:rPr lang="en-US" sz="1000" dirty="0"/>
                <a:t>31,822 – 49,718 jobs/ sq. mile</a:t>
              </a:r>
            </a:p>
          </p:txBody>
        </p:sp>
      </p:grpSp>
      <p:sp>
        <p:nvSpPr>
          <p:cNvPr id="9" name="TextBox 8">
            <a:extLst>
              <a:ext uri="{FF2B5EF4-FFF2-40B4-BE49-F238E27FC236}">
                <a16:creationId xmlns:a16="http://schemas.microsoft.com/office/drawing/2014/main" id="{6C738905-0074-F74A-8C92-695779F767F4}"/>
              </a:ext>
            </a:extLst>
          </p:cNvPr>
          <p:cNvSpPr txBox="1"/>
          <p:nvPr/>
        </p:nvSpPr>
        <p:spPr>
          <a:xfrm>
            <a:off x="7848601" y="3200400"/>
            <a:ext cx="3352799" cy="261610"/>
          </a:xfrm>
          <a:prstGeom prst="rect">
            <a:avLst/>
          </a:prstGeom>
          <a:noFill/>
        </p:spPr>
        <p:txBody>
          <a:bodyPr wrap="square" rtlCol="0">
            <a:spAutoFit/>
          </a:bodyPr>
          <a:lstStyle/>
          <a:p>
            <a:r>
              <a:rPr lang="en-US" sz="1100" dirty="0"/>
              <a:t>Density of All Jobs, 2019 (Jefferson County)</a:t>
            </a:r>
          </a:p>
        </p:txBody>
      </p:sp>
    </p:spTree>
    <p:extLst>
      <p:ext uri="{BB962C8B-B14F-4D97-AF65-F5344CB8AC3E}">
        <p14:creationId xmlns:p14="http://schemas.microsoft.com/office/powerpoint/2010/main" val="32330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DCB3F47-3FED-AFB6-96C6-A9B2A469D730}"/>
              </a:ext>
            </a:extLst>
          </p:cNvPr>
          <p:cNvSpPr txBox="1">
            <a:spLocks/>
          </p:cNvSpPr>
          <p:nvPr/>
        </p:nvSpPr>
        <p:spPr>
          <a:xfrm>
            <a:off x="762000" y="1066801"/>
            <a:ext cx="10896600" cy="4724400"/>
          </a:xfrm>
          <a:prstGeom prst="rect">
            <a:avLst/>
          </a:prstGeom>
          <a:solidFill>
            <a:schemeClr val="bg1"/>
          </a:solidFill>
        </p:spPr>
        <p:txBody>
          <a:bodyPr vert="horz" lIns="182880" tIns="9144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2">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2">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2">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2">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2">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200" dirty="0">
                <a:ea typeface="Times New Roman" panose="02020603050405020304" pitchFamily="18" charset="0"/>
                <a:cs typeface="Times New Roman" panose="02020603050405020304" pitchFamily="18" charset="0"/>
              </a:rPr>
              <a:t>BJCTA</a:t>
            </a:r>
          </a:p>
          <a:p>
            <a:pPr marL="0" indent="0">
              <a:buNone/>
            </a:pPr>
            <a:r>
              <a:rPr lang="en-US" dirty="0">
                <a:ea typeface="Times New Roman" panose="02020603050405020304" pitchFamily="18" charset="0"/>
                <a:cs typeface="Times New Roman" panose="02020603050405020304" pitchFamily="18" charset="0"/>
              </a:rPr>
              <a:t>-   21 Fixed Routes</a:t>
            </a:r>
          </a:p>
          <a:p>
            <a:pPr>
              <a:buFontTx/>
              <a:buChar char="-"/>
            </a:pPr>
            <a:r>
              <a:rPr lang="en-US" dirty="0">
                <a:ea typeface="Times New Roman" panose="02020603050405020304" pitchFamily="18" charset="0"/>
                <a:cs typeface="Times New Roman" panose="02020603050405020304" pitchFamily="18" charset="0"/>
              </a:rPr>
              <a:t>Paratransit</a:t>
            </a:r>
          </a:p>
          <a:p>
            <a:pPr>
              <a:buFontTx/>
              <a:buChar char="-"/>
            </a:pPr>
            <a:r>
              <a:rPr lang="en-US" dirty="0">
                <a:ea typeface="Times New Roman" panose="02020603050405020304" pitchFamily="18" charset="0"/>
                <a:cs typeface="Times New Roman" panose="02020603050405020304" pitchFamily="18" charset="0"/>
              </a:rPr>
              <a:t>Birmingham Express (BRT)</a:t>
            </a:r>
          </a:p>
          <a:p>
            <a:pPr marL="0" indent="0">
              <a:buFont typeface="Arial" pitchFamily="34" charset="0"/>
              <a:buNone/>
            </a:pPr>
            <a:r>
              <a:rPr lang="en-US" sz="3200" dirty="0">
                <a:ea typeface="Times New Roman" panose="02020603050405020304" pitchFamily="18" charset="0"/>
                <a:cs typeface="Times New Roman" panose="02020603050405020304" pitchFamily="18" charset="0"/>
              </a:rPr>
              <a:t>Via</a:t>
            </a:r>
            <a:r>
              <a:rPr lang="en-US" dirty="0">
                <a:ea typeface="Times New Roman" panose="02020603050405020304" pitchFamily="18" charset="0"/>
                <a:cs typeface="Times New Roman" panose="02020603050405020304" pitchFamily="18" charset="0"/>
              </a:rPr>
              <a:t> </a:t>
            </a:r>
          </a:p>
          <a:p>
            <a:pPr marL="0" indent="0">
              <a:buFont typeface="Arial" pitchFamily="34" charset="0"/>
              <a:buNone/>
            </a:pP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Microtransit</a:t>
            </a:r>
            <a:r>
              <a:rPr lang="en-US" dirty="0">
                <a:ea typeface="Times New Roman" panose="02020603050405020304" pitchFamily="18" charset="0"/>
                <a:cs typeface="Times New Roman" panose="02020603050405020304" pitchFamily="18" charset="0"/>
              </a:rPr>
              <a:t> (on demand)</a:t>
            </a:r>
          </a:p>
          <a:p>
            <a:endParaRPr lang="en-US" dirty="0"/>
          </a:p>
          <a:p>
            <a:endParaRPr lang="en-US" dirty="0"/>
          </a:p>
          <a:p>
            <a:endParaRPr lang="en-US" dirty="0"/>
          </a:p>
          <a:p>
            <a:pPr lvl="1"/>
            <a:endParaRPr lang="en-US" dirty="0"/>
          </a:p>
          <a:p>
            <a:pPr lvl="1"/>
            <a:endParaRPr lang="en-US" dirty="0"/>
          </a:p>
        </p:txBody>
      </p:sp>
      <p:sp>
        <p:nvSpPr>
          <p:cNvPr id="2" name="Title 1">
            <a:extLst>
              <a:ext uri="{FF2B5EF4-FFF2-40B4-BE49-F238E27FC236}">
                <a16:creationId xmlns:a16="http://schemas.microsoft.com/office/drawing/2014/main" id="{F91B2A0D-B15E-039C-B949-DAF605133B86}"/>
              </a:ext>
            </a:extLst>
          </p:cNvPr>
          <p:cNvSpPr>
            <a:spLocks noGrp="1"/>
          </p:cNvSpPr>
          <p:nvPr>
            <p:ph type="title"/>
          </p:nvPr>
        </p:nvSpPr>
        <p:spPr/>
        <p:txBody>
          <a:bodyPr/>
          <a:lstStyle/>
          <a:p>
            <a:r>
              <a:rPr lang="en-US" dirty="0"/>
              <a:t>AVAILABLE TRANSIT OPTIONS</a:t>
            </a:r>
          </a:p>
        </p:txBody>
      </p:sp>
      <p:pic>
        <p:nvPicPr>
          <p:cNvPr id="5" name="Content Placeholder 4" descr="Chart, surface chart&#10;&#10;Description automatically generated">
            <a:extLst>
              <a:ext uri="{FF2B5EF4-FFF2-40B4-BE49-F238E27FC236}">
                <a16:creationId xmlns:a16="http://schemas.microsoft.com/office/drawing/2014/main" id="{217A1766-39F4-14C8-270A-2014189F64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0" y="914400"/>
            <a:ext cx="6705600" cy="5181600"/>
          </a:xfrm>
        </p:spPr>
      </p:pic>
      <p:pic>
        <p:nvPicPr>
          <p:cNvPr id="3" name="Picture 2">
            <a:extLst>
              <a:ext uri="{FF2B5EF4-FFF2-40B4-BE49-F238E27FC236}">
                <a16:creationId xmlns:a16="http://schemas.microsoft.com/office/drawing/2014/main" id="{88D766B7-7CAB-8B14-9485-650B7129ED34}"/>
              </a:ext>
            </a:extLst>
          </p:cNvPr>
          <p:cNvPicPr>
            <a:picLocks noChangeAspect="1"/>
          </p:cNvPicPr>
          <p:nvPr/>
        </p:nvPicPr>
        <p:blipFill>
          <a:blip r:embed="rId3"/>
          <a:stretch>
            <a:fillRect/>
          </a:stretch>
        </p:blipFill>
        <p:spPr>
          <a:xfrm>
            <a:off x="1033181" y="4267200"/>
            <a:ext cx="3919819" cy="1445636"/>
          </a:xfrm>
          <a:prstGeom prst="rect">
            <a:avLst/>
          </a:prstGeom>
        </p:spPr>
      </p:pic>
    </p:spTree>
    <p:extLst>
      <p:ext uri="{BB962C8B-B14F-4D97-AF65-F5344CB8AC3E}">
        <p14:creationId xmlns:p14="http://schemas.microsoft.com/office/powerpoint/2010/main" val="4064821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CFC69-F7C1-BB6C-71BA-F5CC0FACCEEA}"/>
              </a:ext>
            </a:extLst>
          </p:cNvPr>
          <p:cNvSpPr>
            <a:spLocks noGrp="1"/>
          </p:cNvSpPr>
          <p:nvPr>
            <p:ph type="title"/>
          </p:nvPr>
        </p:nvSpPr>
        <p:spPr/>
        <p:txBody>
          <a:bodyPr/>
          <a:lstStyle/>
          <a:p>
            <a:r>
              <a:rPr lang="en-US" dirty="0"/>
              <a:t>OTHER TRANSPORTATION </a:t>
            </a:r>
          </a:p>
        </p:txBody>
      </p:sp>
      <p:sp>
        <p:nvSpPr>
          <p:cNvPr id="3" name="Content Placeholder 2">
            <a:extLst>
              <a:ext uri="{FF2B5EF4-FFF2-40B4-BE49-F238E27FC236}">
                <a16:creationId xmlns:a16="http://schemas.microsoft.com/office/drawing/2014/main" id="{26AF8959-4432-4F10-F2C3-45669154CEE3}"/>
              </a:ext>
            </a:extLst>
          </p:cNvPr>
          <p:cNvSpPr>
            <a:spLocks noGrp="1"/>
          </p:cNvSpPr>
          <p:nvPr>
            <p:ph idx="1"/>
          </p:nvPr>
        </p:nvSpPr>
        <p:spPr>
          <a:xfrm>
            <a:off x="406400" y="1219200"/>
            <a:ext cx="11379200" cy="4572000"/>
          </a:xfrm>
        </p:spPr>
        <p:txBody>
          <a:bodyPr/>
          <a:lstStyle/>
          <a:p>
            <a:pPr>
              <a:buFont typeface="Wingdings" panose="05000000000000000000" pitchFamily="2" charset="2"/>
              <a:buChar char="Ø"/>
            </a:pPr>
            <a:r>
              <a:rPr lang="en-US" dirty="0" err="1"/>
              <a:t>Micromobility</a:t>
            </a:r>
            <a:endParaRPr lang="en-US" dirty="0"/>
          </a:p>
          <a:p>
            <a:pPr lvl="1">
              <a:buFont typeface="Wingdings" panose="05000000000000000000" pitchFamily="2" charset="2"/>
              <a:buChar char="Ø"/>
            </a:pPr>
            <a:r>
              <a:rPr lang="en-US" dirty="0"/>
              <a:t>E-Bikes</a:t>
            </a:r>
          </a:p>
          <a:p>
            <a:pPr lvl="1">
              <a:buFont typeface="Wingdings" panose="05000000000000000000" pitchFamily="2" charset="2"/>
              <a:buChar char="Ø"/>
            </a:pPr>
            <a:r>
              <a:rPr lang="en-US" dirty="0"/>
              <a:t>Scooters</a:t>
            </a:r>
          </a:p>
          <a:p>
            <a:pPr>
              <a:buFont typeface="Wingdings" panose="05000000000000000000" pitchFamily="2" charset="2"/>
              <a:buChar char="Ø"/>
            </a:pPr>
            <a:r>
              <a:rPr lang="en-US" dirty="0"/>
              <a:t>Roadways</a:t>
            </a:r>
          </a:p>
          <a:p>
            <a:pPr>
              <a:buFont typeface="Wingdings" panose="05000000000000000000" pitchFamily="2" charset="2"/>
              <a:buChar char="Ø"/>
            </a:pPr>
            <a:r>
              <a:rPr lang="en-US" dirty="0"/>
              <a:t>Items that Prohibit or Promote Transportation Access</a:t>
            </a:r>
          </a:p>
          <a:p>
            <a:pPr lvl="1">
              <a:buFont typeface="Wingdings" panose="05000000000000000000" pitchFamily="2" charset="2"/>
              <a:buChar char="Ø"/>
            </a:pPr>
            <a:r>
              <a:rPr lang="en-US" dirty="0"/>
              <a:t>I – 65</a:t>
            </a:r>
          </a:p>
          <a:p>
            <a:pPr lvl="1">
              <a:buFont typeface="Wingdings" panose="05000000000000000000" pitchFamily="2" charset="2"/>
              <a:buChar char="Ø"/>
            </a:pPr>
            <a:r>
              <a:rPr lang="en-US" dirty="0"/>
              <a:t>Airport</a:t>
            </a:r>
          </a:p>
          <a:p>
            <a:pPr lvl="1">
              <a:buFont typeface="Wingdings" panose="05000000000000000000" pitchFamily="2" charset="2"/>
              <a:buChar char="Ø"/>
            </a:pPr>
            <a:r>
              <a:rPr lang="en-US" dirty="0"/>
              <a:t>Railroad</a:t>
            </a:r>
          </a:p>
        </p:txBody>
      </p:sp>
    </p:spTree>
    <p:extLst>
      <p:ext uri="{BB962C8B-B14F-4D97-AF65-F5344CB8AC3E}">
        <p14:creationId xmlns:p14="http://schemas.microsoft.com/office/powerpoint/2010/main" val="3114941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162800" cy="685800"/>
          </a:xfrm>
        </p:spPr>
        <p:txBody>
          <a:bodyPr/>
          <a:lstStyle/>
          <a:p>
            <a:pPr algn="l"/>
            <a:r>
              <a:rPr lang="en-US" dirty="0"/>
              <a:t>PROJECT TEAM</a:t>
            </a:r>
            <a:endParaRPr lang="en-US" dirty="0">
              <a:solidFill>
                <a:srgbClr val="183D6E"/>
              </a:solidFill>
            </a:endParaRPr>
          </a:p>
        </p:txBody>
      </p:sp>
      <p:sp>
        <p:nvSpPr>
          <p:cNvPr id="3" name="Content Placeholder 2"/>
          <p:cNvSpPr>
            <a:spLocks noGrp="1"/>
          </p:cNvSpPr>
          <p:nvPr>
            <p:ph idx="1"/>
          </p:nvPr>
        </p:nvSpPr>
        <p:spPr>
          <a:xfrm>
            <a:off x="158835" y="959109"/>
            <a:ext cx="11734800" cy="2088891"/>
          </a:xfrm>
        </p:spPr>
        <p:txBody>
          <a:bodyPr>
            <a:noAutofit/>
          </a:bodyPr>
          <a:lstStyle/>
          <a:p>
            <a:r>
              <a:rPr lang="en-US" sz="2600" dirty="0"/>
              <a:t>Whitman, Requardt &amp; Associates – Atlanta and Baltimore</a:t>
            </a:r>
          </a:p>
          <a:p>
            <a:r>
              <a:rPr lang="en-US" sz="2600" dirty="0"/>
              <a:t>Dynamic Civil Solutions, Inc. – Birmingham </a:t>
            </a:r>
          </a:p>
          <a:p>
            <a:r>
              <a:rPr lang="en-US" sz="2600" dirty="0"/>
              <a:t>Creative Directions, Inc. – Birmingham</a:t>
            </a:r>
          </a:p>
          <a:p>
            <a:r>
              <a:rPr lang="en-US" sz="2600" dirty="0"/>
              <a:t>Johnson Management Group - Birmingham</a:t>
            </a:r>
          </a:p>
        </p:txBody>
      </p:sp>
      <p:pic>
        <p:nvPicPr>
          <p:cNvPr id="6" name="Picture 5" descr="A person wearing glasses and a blue shirt&#10;&#10;Description automatically generated with medium confidence">
            <a:extLst>
              <a:ext uri="{FF2B5EF4-FFF2-40B4-BE49-F238E27FC236}">
                <a16:creationId xmlns:a16="http://schemas.microsoft.com/office/drawing/2014/main" id="{0BF0DCBC-7011-49E1-99DC-1E0F2B11F6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55" t="835" r="1755" b="2179"/>
          <a:stretch/>
        </p:blipFill>
        <p:spPr>
          <a:xfrm>
            <a:off x="228600" y="3207933"/>
            <a:ext cx="1238351" cy="1553567"/>
          </a:xfrm>
          <a:prstGeom prst="rect">
            <a:avLst/>
          </a:prstGeom>
          <a:ln>
            <a:noFill/>
          </a:ln>
        </p:spPr>
      </p:pic>
      <p:pic>
        <p:nvPicPr>
          <p:cNvPr id="8" name="Picture 7" descr="A person wearing glasses&#10;&#10;Description automatically generated with medium confidence">
            <a:extLst>
              <a:ext uri="{FF2B5EF4-FFF2-40B4-BE49-F238E27FC236}">
                <a16:creationId xmlns:a16="http://schemas.microsoft.com/office/drawing/2014/main" id="{B8F285E2-53C0-4D38-8961-FF12F6D032D9}"/>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2000"/>
                    </a14:imgEffect>
                  </a14:imgLayer>
                </a14:imgProps>
              </a:ext>
              <a:ext uri="{28A0092B-C50C-407E-A947-70E740481C1C}">
                <a14:useLocalDpi xmlns:a14="http://schemas.microsoft.com/office/drawing/2010/main" val="0"/>
              </a:ext>
            </a:extLst>
          </a:blip>
          <a:stretch>
            <a:fillRect/>
          </a:stretch>
        </p:blipFill>
        <p:spPr>
          <a:xfrm>
            <a:off x="1619351" y="3193495"/>
            <a:ext cx="1175281" cy="1553567"/>
          </a:xfrm>
          <a:prstGeom prst="rect">
            <a:avLst/>
          </a:prstGeom>
        </p:spPr>
      </p:pic>
      <p:sp>
        <p:nvSpPr>
          <p:cNvPr id="9" name="TextBox 8">
            <a:extLst>
              <a:ext uri="{FF2B5EF4-FFF2-40B4-BE49-F238E27FC236}">
                <a16:creationId xmlns:a16="http://schemas.microsoft.com/office/drawing/2014/main" id="{BCA805CE-66C2-4E15-A26B-26F0ABCBEFC9}"/>
              </a:ext>
            </a:extLst>
          </p:cNvPr>
          <p:cNvSpPr txBox="1"/>
          <p:nvPr/>
        </p:nvSpPr>
        <p:spPr>
          <a:xfrm>
            <a:off x="1591507" y="4775254"/>
            <a:ext cx="1110112" cy="584775"/>
          </a:xfrm>
          <a:prstGeom prst="rect">
            <a:avLst/>
          </a:prstGeom>
          <a:noFill/>
        </p:spPr>
        <p:txBody>
          <a:bodyPr wrap="none" rtlCol="0">
            <a:spAutoFit/>
          </a:bodyPr>
          <a:lstStyle/>
          <a:p>
            <a:pPr algn="ctr"/>
            <a:r>
              <a:rPr lang="en-US" sz="1600" dirty="0"/>
              <a:t>Tim Preece</a:t>
            </a:r>
          </a:p>
          <a:p>
            <a:pPr algn="ctr"/>
            <a:r>
              <a:rPr lang="en-US" sz="1600" dirty="0"/>
              <a:t>WRA</a:t>
            </a:r>
          </a:p>
        </p:txBody>
      </p:sp>
      <p:sp>
        <p:nvSpPr>
          <p:cNvPr id="10" name="TextBox 9">
            <a:extLst>
              <a:ext uri="{FF2B5EF4-FFF2-40B4-BE49-F238E27FC236}">
                <a16:creationId xmlns:a16="http://schemas.microsoft.com/office/drawing/2014/main" id="{D31E7999-811F-40A3-BDFE-78C83980C1CA}"/>
              </a:ext>
            </a:extLst>
          </p:cNvPr>
          <p:cNvSpPr txBox="1"/>
          <p:nvPr/>
        </p:nvSpPr>
        <p:spPr>
          <a:xfrm>
            <a:off x="244642" y="4775254"/>
            <a:ext cx="1120243" cy="584775"/>
          </a:xfrm>
          <a:prstGeom prst="rect">
            <a:avLst/>
          </a:prstGeom>
          <a:noFill/>
        </p:spPr>
        <p:txBody>
          <a:bodyPr wrap="none" rtlCol="0">
            <a:spAutoFit/>
          </a:bodyPr>
          <a:lstStyle/>
          <a:p>
            <a:pPr algn="ctr"/>
            <a:r>
              <a:rPr lang="en-US" sz="1600" dirty="0"/>
              <a:t>Jim Ritchey</a:t>
            </a:r>
          </a:p>
          <a:p>
            <a:pPr algn="ctr"/>
            <a:r>
              <a:rPr lang="en-US" sz="1600" dirty="0"/>
              <a:t>WRA</a:t>
            </a:r>
          </a:p>
        </p:txBody>
      </p:sp>
      <p:sp>
        <p:nvSpPr>
          <p:cNvPr id="11" name="TextBox 10">
            <a:extLst>
              <a:ext uri="{FF2B5EF4-FFF2-40B4-BE49-F238E27FC236}">
                <a16:creationId xmlns:a16="http://schemas.microsoft.com/office/drawing/2014/main" id="{C6ACC99C-41A0-434F-84B4-7152CDBF392E}"/>
              </a:ext>
            </a:extLst>
          </p:cNvPr>
          <p:cNvSpPr txBox="1"/>
          <p:nvPr/>
        </p:nvSpPr>
        <p:spPr>
          <a:xfrm>
            <a:off x="3001715" y="4766313"/>
            <a:ext cx="1283749" cy="830997"/>
          </a:xfrm>
          <a:prstGeom prst="rect">
            <a:avLst/>
          </a:prstGeom>
          <a:noFill/>
        </p:spPr>
        <p:txBody>
          <a:bodyPr wrap="none" rtlCol="0">
            <a:spAutoFit/>
          </a:bodyPr>
          <a:lstStyle/>
          <a:p>
            <a:pPr algn="ctr"/>
            <a:r>
              <a:rPr lang="en-US" sz="1600" dirty="0"/>
              <a:t>Monica </a:t>
            </a:r>
          </a:p>
          <a:p>
            <a:pPr algn="ctr"/>
            <a:r>
              <a:rPr lang="en-US" sz="1600" dirty="0"/>
              <a:t>White - Mark</a:t>
            </a:r>
          </a:p>
          <a:p>
            <a:pPr algn="ctr"/>
            <a:r>
              <a:rPr lang="en-US" sz="1600" dirty="0"/>
              <a:t>WRA</a:t>
            </a:r>
          </a:p>
        </p:txBody>
      </p:sp>
      <p:sp>
        <p:nvSpPr>
          <p:cNvPr id="16" name="TextBox 15">
            <a:extLst>
              <a:ext uri="{FF2B5EF4-FFF2-40B4-BE49-F238E27FC236}">
                <a16:creationId xmlns:a16="http://schemas.microsoft.com/office/drawing/2014/main" id="{552F8B13-3A60-4DBD-9536-0FFCC81A32E9}"/>
              </a:ext>
            </a:extLst>
          </p:cNvPr>
          <p:cNvSpPr txBox="1"/>
          <p:nvPr/>
        </p:nvSpPr>
        <p:spPr>
          <a:xfrm>
            <a:off x="8356471" y="4873468"/>
            <a:ext cx="1760738" cy="584775"/>
          </a:xfrm>
          <a:prstGeom prst="rect">
            <a:avLst/>
          </a:prstGeom>
          <a:noFill/>
        </p:spPr>
        <p:txBody>
          <a:bodyPr wrap="none" rtlCol="0">
            <a:spAutoFit/>
          </a:bodyPr>
          <a:lstStyle/>
          <a:p>
            <a:pPr algn="ctr"/>
            <a:r>
              <a:rPr lang="en-US" sz="1600" dirty="0"/>
              <a:t>Jana White</a:t>
            </a:r>
          </a:p>
          <a:p>
            <a:pPr algn="ctr"/>
            <a:r>
              <a:rPr lang="en-US" sz="1600" dirty="0"/>
              <a:t>Creative Directions</a:t>
            </a:r>
          </a:p>
        </p:txBody>
      </p:sp>
      <p:sp>
        <p:nvSpPr>
          <p:cNvPr id="17" name="TextBox 16">
            <a:extLst>
              <a:ext uri="{FF2B5EF4-FFF2-40B4-BE49-F238E27FC236}">
                <a16:creationId xmlns:a16="http://schemas.microsoft.com/office/drawing/2014/main" id="{2BA0A6D1-69F7-438B-9D11-541F3406AA96}"/>
              </a:ext>
            </a:extLst>
          </p:cNvPr>
          <p:cNvSpPr txBox="1"/>
          <p:nvPr/>
        </p:nvSpPr>
        <p:spPr>
          <a:xfrm>
            <a:off x="6354804" y="4871993"/>
            <a:ext cx="2109873" cy="584775"/>
          </a:xfrm>
          <a:prstGeom prst="rect">
            <a:avLst/>
          </a:prstGeom>
          <a:noFill/>
        </p:spPr>
        <p:txBody>
          <a:bodyPr wrap="none" rtlCol="0">
            <a:spAutoFit/>
          </a:bodyPr>
          <a:lstStyle/>
          <a:p>
            <a:pPr algn="ctr"/>
            <a:r>
              <a:rPr lang="en-US" sz="1600" dirty="0"/>
              <a:t>Bolaji </a:t>
            </a:r>
            <a:r>
              <a:rPr lang="en-US" sz="1600" dirty="0" err="1"/>
              <a:t>Kukoyi</a:t>
            </a:r>
            <a:endParaRPr lang="en-US" sz="1600" dirty="0"/>
          </a:p>
          <a:p>
            <a:pPr algn="ctr"/>
            <a:r>
              <a:rPr lang="en-US" sz="1600" dirty="0"/>
              <a:t>Dynamic Civil Solutions</a:t>
            </a:r>
          </a:p>
        </p:txBody>
      </p:sp>
      <p:pic>
        <p:nvPicPr>
          <p:cNvPr id="19" name="Picture 18" descr="A person smiling for the camera&#10;&#10;Description automatically generated with medium confidence">
            <a:extLst>
              <a:ext uri="{FF2B5EF4-FFF2-40B4-BE49-F238E27FC236}">
                <a16:creationId xmlns:a16="http://schemas.microsoft.com/office/drawing/2014/main" id="{67B1B1ED-E68E-ABDC-B35D-61BB0E2FBB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3136" y="3205265"/>
            <a:ext cx="1665866" cy="1665866"/>
          </a:xfrm>
          <a:prstGeom prst="rect">
            <a:avLst/>
          </a:prstGeom>
        </p:spPr>
      </p:pic>
      <p:pic>
        <p:nvPicPr>
          <p:cNvPr id="21" name="Picture 20" descr="A person wearing a red shirt&#10;&#10;Description automatically generated with medium confidence">
            <a:extLst>
              <a:ext uri="{FF2B5EF4-FFF2-40B4-BE49-F238E27FC236}">
                <a16:creationId xmlns:a16="http://schemas.microsoft.com/office/drawing/2014/main" id="{9C249899-237A-8447-00A9-7ED4D856B7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0756" y="3216443"/>
            <a:ext cx="1633245" cy="1633245"/>
          </a:xfrm>
          <a:prstGeom prst="rect">
            <a:avLst/>
          </a:prstGeom>
        </p:spPr>
      </p:pic>
      <p:pic>
        <p:nvPicPr>
          <p:cNvPr id="23" name="Picture 22" descr="A person with a scarf around her head&#10;&#10;Description automatically generated with low confidence">
            <a:extLst>
              <a:ext uri="{FF2B5EF4-FFF2-40B4-BE49-F238E27FC236}">
                <a16:creationId xmlns:a16="http://schemas.microsoft.com/office/drawing/2014/main" id="{45AE7DB8-5FE4-5642-ED8B-7BFD4A4DBD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5322" y="3129065"/>
            <a:ext cx="1238352" cy="1634145"/>
          </a:xfrm>
          <a:prstGeom prst="rect">
            <a:avLst/>
          </a:prstGeom>
        </p:spPr>
      </p:pic>
      <p:pic>
        <p:nvPicPr>
          <p:cNvPr id="5" name="Picture 4" descr="A picture containing person, suit, person, clothing&#10;&#10;Description automatically generated">
            <a:extLst>
              <a:ext uri="{FF2B5EF4-FFF2-40B4-BE49-F238E27FC236}">
                <a16:creationId xmlns:a16="http://schemas.microsoft.com/office/drawing/2014/main" id="{3FD9532D-C445-8644-C000-47EC774691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51059" y="3216444"/>
            <a:ext cx="1562278" cy="1654686"/>
          </a:xfrm>
          <a:prstGeom prst="rect">
            <a:avLst/>
          </a:prstGeom>
        </p:spPr>
      </p:pic>
      <p:sp>
        <p:nvSpPr>
          <p:cNvPr id="7" name="TextBox 6">
            <a:extLst>
              <a:ext uri="{FF2B5EF4-FFF2-40B4-BE49-F238E27FC236}">
                <a16:creationId xmlns:a16="http://schemas.microsoft.com/office/drawing/2014/main" id="{88155994-0697-B23B-7545-A3DC4E4FC166}"/>
              </a:ext>
            </a:extLst>
          </p:cNvPr>
          <p:cNvSpPr txBox="1"/>
          <p:nvPr/>
        </p:nvSpPr>
        <p:spPr>
          <a:xfrm>
            <a:off x="10048522" y="4884003"/>
            <a:ext cx="2078967" cy="830997"/>
          </a:xfrm>
          <a:prstGeom prst="rect">
            <a:avLst/>
          </a:prstGeom>
          <a:noFill/>
        </p:spPr>
        <p:txBody>
          <a:bodyPr wrap="none" rtlCol="0">
            <a:spAutoFit/>
          </a:bodyPr>
          <a:lstStyle/>
          <a:p>
            <a:pPr algn="ctr"/>
            <a:r>
              <a:rPr lang="en-US" sz="1600" dirty="0" err="1"/>
              <a:t>Valton</a:t>
            </a:r>
            <a:r>
              <a:rPr lang="en-US" sz="1600" dirty="0"/>
              <a:t> Johnson</a:t>
            </a:r>
          </a:p>
          <a:p>
            <a:pPr algn="ctr"/>
            <a:r>
              <a:rPr lang="en-US" sz="1600" dirty="0"/>
              <a:t>Johnson Management </a:t>
            </a:r>
          </a:p>
          <a:p>
            <a:pPr algn="ctr"/>
            <a:r>
              <a:rPr lang="en-US" sz="1600" dirty="0"/>
              <a:t>Group</a:t>
            </a:r>
          </a:p>
        </p:txBody>
      </p:sp>
      <p:pic>
        <p:nvPicPr>
          <p:cNvPr id="12" name="Picture 11" descr="A picture containing building, person, outdoor, clothing&#10;&#10;Description automatically generated">
            <a:extLst>
              <a:ext uri="{FF2B5EF4-FFF2-40B4-BE49-F238E27FC236}">
                <a16:creationId xmlns:a16="http://schemas.microsoft.com/office/drawing/2014/main" id="{73C8AF06-96DF-DA9A-F57A-7DC7BB77FB4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13085" y="3207933"/>
            <a:ext cx="1573120" cy="1573120"/>
          </a:xfrm>
          <a:prstGeom prst="rect">
            <a:avLst/>
          </a:prstGeom>
        </p:spPr>
      </p:pic>
      <p:sp>
        <p:nvSpPr>
          <p:cNvPr id="13" name="TextBox 12">
            <a:extLst>
              <a:ext uri="{FF2B5EF4-FFF2-40B4-BE49-F238E27FC236}">
                <a16:creationId xmlns:a16="http://schemas.microsoft.com/office/drawing/2014/main" id="{A27E01B0-894E-085D-DFFF-F9D11568EC09}"/>
              </a:ext>
            </a:extLst>
          </p:cNvPr>
          <p:cNvSpPr txBox="1"/>
          <p:nvPr/>
        </p:nvSpPr>
        <p:spPr>
          <a:xfrm>
            <a:off x="4490950" y="4781332"/>
            <a:ext cx="1469891" cy="584775"/>
          </a:xfrm>
          <a:prstGeom prst="rect">
            <a:avLst/>
          </a:prstGeom>
          <a:noFill/>
        </p:spPr>
        <p:txBody>
          <a:bodyPr wrap="none" rtlCol="0">
            <a:spAutoFit/>
          </a:bodyPr>
          <a:lstStyle/>
          <a:p>
            <a:pPr algn="ctr"/>
            <a:r>
              <a:rPr lang="en-US" sz="1600" dirty="0"/>
              <a:t>Andrea </a:t>
            </a:r>
            <a:r>
              <a:rPr lang="en-US" sz="1600" dirty="0" err="1"/>
              <a:t>Trabelsi</a:t>
            </a:r>
            <a:endParaRPr lang="en-US" sz="1600" dirty="0"/>
          </a:p>
          <a:p>
            <a:pPr algn="ctr"/>
            <a:r>
              <a:rPr lang="en-US" sz="1600" dirty="0"/>
              <a:t>WRA</a:t>
            </a:r>
          </a:p>
        </p:txBody>
      </p:sp>
    </p:spTree>
    <p:extLst>
      <p:ext uri="{BB962C8B-B14F-4D97-AF65-F5344CB8AC3E}">
        <p14:creationId xmlns:p14="http://schemas.microsoft.com/office/powerpoint/2010/main" val="770303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2514600"/>
            <a:ext cx="4981914" cy="685800"/>
          </a:xfrm>
        </p:spPr>
        <p:txBody>
          <a:bodyPr>
            <a:noAutofit/>
          </a:bodyPr>
          <a:lstStyle/>
          <a:p>
            <a:pPr algn="l"/>
            <a:r>
              <a:rPr lang="en-US" sz="6000" dirty="0">
                <a:solidFill>
                  <a:srgbClr val="183D6E"/>
                </a:solidFill>
              </a:rPr>
              <a:t>THANK YOU</a:t>
            </a:r>
          </a:p>
        </p:txBody>
      </p:sp>
      <p:pic>
        <p:nvPicPr>
          <p:cNvPr id="7" name="Picture 6">
            <a:extLst>
              <a:ext uri="{FF2B5EF4-FFF2-40B4-BE49-F238E27FC236}">
                <a16:creationId xmlns:a16="http://schemas.microsoft.com/office/drawing/2014/main" id="{00779393-B9F7-733B-3AD5-C96CA260F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000" y="5736504"/>
            <a:ext cx="1603720" cy="890409"/>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2EC903F9-4526-96A0-9B32-38F7B28292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0569" y="5512254"/>
            <a:ext cx="2107339" cy="1012605"/>
          </a:xfrm>
          <a:prstGeom prst="rect">
            <a:avLst/>
          </a:prstGeom>
        </p:spPr>
      </p:pic>
      <p:pic>
        <p:nvPicPr>
          <p:cNvPr id="9" name="Picture 8">
            <a:extLst>
              <a:ext uri="{FF2B5EF4-FFF2-40B4-BE49-F238E27FC236}">
                <a16:creationId xmlns:a16="http://schemas.microsoft.com/office/drawing/2014/main" id="{23BFA681-647F-9963-6C68-18D54665B5B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752886" y="5677859"/>
            <a:ext cx="2191428" cy="773732"/>
          </a:xfrm>
          <a:prstGeom prst="rect">
            <a:avLst/>
          </a:prstGeom>
        </p:spPr>
      </p:pic>
      <p:grpSp>
        <p:nvGrpSpPr>
          <p:cNvPr id="5" name="Group 4">
            <a:extLst>
              <a:ext uri="{FF2B5EF4-FFF2-40B4-BE49-F238E27FC236}">
                <a16:creationId xmlns:a16="http://schemas.microsoft.com/office/drawing/2014/main" id="{9268CC83-57A8-EBC1-2BF1-A8972C79C0B9}"/>
              </a:ext>
            </a:extLst>
          </p:cNvPr>
          <p:cNvGrpSpPr/>
          <p:nvPr/>
        </p:nvGrpSpPr>
        <p:grpSpPr>
          <a:xfrm>
            <a:off x="125290" y="5294656"/>
            <a:ext cx="3048000" cy="1447800"/>
            <a:chOff x="5410200" y="644236"/>
            <a:chExt cx="4800600" cy="2197554"/>
          </a:xfrm>
        </p:grpSpPr>
        <p:sp>
          <p:nvSpPr>
            <p:cNvPr id="4" name="TextBox 3">
              <a:extLst>
                <a:ext uri="{FF2B5EF4-FFF2-40B4-BE49-F238E27FC236}">
                  <a16:creationId xmlns:a16="http://schemas.microsoft.com/office/drawing/2014/main" id="{09F23943-39E5-C315-C8CA-E95D6E14EFF3}"/>
                </a:ext>
              </a:extLst>
            </p:cNvPr>
            <p:cNvSpPr txBox="1"/>
            <p:nvPr/>
          </p:nvSpPr>
          <p:spPr>
            <a:xfrm>
              <a:off x="5486400" y="644236"/>
              <a:ext cx="4724400" cy="2057400"/>
            </a:xfrm>
            <a:prstGeom prst="rect">
              <a:avLst/>
            </a:prstGeom>
            <a:solidFill>
              <a:srgbClr val="A40000"/>
            </a:solidFill>
          </p:spPr>
          <p:txBody>
            <a:bodyPr wrap="square" rtlCol="0">
              <a:spAutoFit/>
            </a:bodyPr>
            <a:lstStyle/>
            <a:p>
              <a:endParaRPr lang="en-US" dirty="0"/>
            </a:p>
          </p:txBody>
        </p:sp>
        <p:pic>
          <p:nvPicPr>
            <p:cNvPr id="3" name="Picture 2" descr="Text&#10;&#10;Description automatically generated">
              <a:extLst>
                <a:ext uri="{FF2B5EF4-FFF2-40B4-BE49-F238E27FC236}">
                  <a16:creationId xmlns:a16="http://schemas.microsoft.com/office/drawing/2014/main" id="{656E1C29-5CC1-7673-8363-7AEA21E4E5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784390"/>
              <a:ext cx="4800600" cy="2057400"/>
            </a:xfrm>
            <a:prstGeom prst="rect">
              <a:avLst/>
            </a:prstGeom>
          </p:spPr>
        </p:pic>
      </p:grpSp>
    </p:spTree>
    <p:extLst>
      <p:ext uri="{BB962C8B-B14F-4D97-AF65-F5344CB8AC3E}">
        <p14:creationId xmlns:p14="http://schemas.microsoft.com/office/powerpoint/2010/main" val="1983473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FB2D8-5CCB-A781-0208-6527BBDD7EB6}"/>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3DAAC217-D89F-5A09-BE7B-3CB57195588F}"/>
              </a:ext>
            </a:extLst>
          </p:cNvPr>
          <p:cNvSpPr>
            <a:spLocks noGrp="1"/>
          </p:cNvSpPr>
          <p:nvPr>
            <p:ph idx="1"/>
          </p:nvPr>
        </p:nvSpPr>
        <p:spPr>
          <a:xfrm>
            <a:off x="762000" y="1066801"/>
            <a:ext cx="10896600" cy="4114800"/>
          </a:xfrm>
        </p:spPr>
        <p:txBody>
          <a:bodyPr>
            <a:normAutofit/>
          </a:bodyPr>
          <a:lstStyle/>
          <a:p>
            <a:pPr marL="457200" lvl="1" indent="0">
              <a:buNone/>
            </a:pPr>
            <a:r>
              <a:rPr lang="en-US" sz="3200" dirty="0">
                <a:effectLst/>
                <a:ea typeface="Calibri" panose="020F0502020204030204" pitchFamily="34" charset="0"/>
              </a:rPr>
              <a:t>To empower the City of Birmingham and its partner agencies with new strategies, community energy, and implementable projects that leverage public and private investment, bringing new hope and renewal to communities that have faced poverty and decline for far too long. </a:t>
            </a:r>
            <a:endParaRPr lang="en-US" sz="3200" dirty="0">
              <a:ea typeface="Times New Roman" panose="02020603050405020304" pitchFamily="18" charset="0"/>
            </a:endParaRPr>
          </a:p>
          <a:p>
            <a:pPr marL="0" indent="0">
              <a:buNone/>
            </a:pPr>
            <a:endParaRPr lang="en-US" sz="2400" dirty="0">
              <a:ea typeface="Times New Roman" panose="02020603050405020304" pitchFamily="18" charset="0"/>
              <a:cs typeface="Times New Roman" panose="02020603050405020304" pitchFamily="18" charset="0"/>
            </a:endParaRPr>
          </a:p>
          <a:p>
            <a:endParaRPr lang="en-US" sz="2400" dirty="0">
              <a:ea typeface="Times New Roman" panose="02020603050405020304" pitchFamily="18" charset="0"/>
              <a:cs typeface="Times New Roman" panose="02020603050405020304" pitchFamily="18" charset="0"/>
            </a:endParaRPr>
          </a:p>
          <a:p>
            <a:endParaRPr lang="en-US" dirty="0"/>
          </a:p>
          <a:p>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949475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8000" y="1600200"/>
            <a:ext cx="5588000" cy="5029200"/>
          </a:xfrm>
        </p:spPr>
        <p:txBody>
          <a:bodyPr>
            <a:normAutofit/>
          </a:bodyPr>
          <a:lstStyle/>
          <a:p>
            <a:pPr marL="400050" marR="71755" lvl="1" indent="0">
              <a:spcBef>
                <a:spcPts val="600"/>
              </a:spcBef>
              <a:spcAft>
                <a:spcPts val="600"/>
              </a:spcAft>
              <a:buNone/>
            </a:pPr>
            <a:r>
              <a:rPr lang="en-US" dirty="0"/>
              <a:t>Prepare alternatives considering six strategies to holistically address poverty.</a:t>
            </a:r>
          </a:p>
          <a:p>
            <a:pPr marR="71755" lvl="2">
              <a:spcBef>
                <a:spcPts val="600"/>
              </a:spcBef>
              <a:spcAft>
                <a:spcPts val="600"/>
              </a:spcAft>
            </a:pPr>
            <a:r>
              <a:rPr lang="en-US" b="1" dirty="0">
                <a:effectLst/>
                <a:latin typeface="Arial" panose="020B0604020202020204" pitchFamily="34" charset="0"/>
                <a:ea typeface="Times New Roman" panose="02020603050405020304" pitchFamily="18" charset="0"/>
                <a:cs typeface="Times New Roman" panose="02020603050405020304" pitchFamily="18" charset="0"/>
              </a:rPr>
              <a:t>Economic Development </a:t>
            </a:r>
          </a:p>
          <a:p>
            <a:pPr marR="71755" lvl="2">
              <a:spcBef>
                <a:spcPts val="600"/>
              </a:spcBef>
              <a:spcAft>
                <a:spcPts val="600"/>
              </a:spcAft>
            </a:pPr>
            <a:r>
              <a:rPr lang="en-US" b="1" dirty="0">
                <a:effectLst/>
                <a:latin typeface="Arial" panose="020B0604020202020204" pitchFamily="34" charset="0"/>
                <a:ea typeface="Times New Roman" panose="02020603050405020304" pitchFamily="18" charset="0"/>
                <a:cs typeface="Times New Roman" panose="02020603050405020304" pitchFamily="18" charset="0"/>
              </a:rPr>
              <a:t>Community Advocacy</a:t>
            </a: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b="1" dirty="0">
              <a:ea typeface="Times New Roman" panose="02020603050405020304" pitchFamily="18" charset="0"/>
              <a:cs typeface="Times New Roman" panose="02020603050405020304" pitchFamily="18" charset="0"/>
            </a:endParaRPr>
          </a:p>
          <a:p>
            <a:pPr marR="71755" lvl="2">
              <a:spcBef>
                <a:spcPts val="600"/>
              </a:spcBef>
              <a:spcAft>
                <a:spcPts val="600"/>
              </a:spcAft>
            </a:pPr>
            <a:r>
              <a:rPr lang="en-US" b="1" dirty="0">
                <a:effectLst/>
                <a:latin typeface="Arial" panose="020B0604020202020204" pitchFamily="34" charset="0"/>
                <a:ea typeface="Times New Roman" panose="02020603050405020304" pitchFamily="18" charset="0"/>
                <a:cs typeface="Times New Roman" panose="02020603050405020304" pitchFamily="18" charset="0"/>
              </a:rPr>
              <a:t>Affordable Housing</a:t>
            </a:r>
            <a:r>
              <a:rPr lang="en-US" dirty="0">
                <a:effectLst/>
                <a:latin typeface="Arial" panose="020B0604020202020204" pitchFamily="34" charset="0"/>
                <a:ea typeface="Times New Roman" panose="02020603050405020304" pitchFamily="18" charset="0"/>
                <a:cs typeface="Times New Roman" panose="02020603050405020304" pitchFamily="18" charset="0"/>
              </a:rPr>
              <a:t> </a:t>
            </a:r>
          </a:p>
          <a:p>
            <a:pPr marR="71755" lvl="2">
              <a:spcBef>
                <a:spcPts val="600"/>
              </a:spcBef>
              <a:spcAft>
                <a:spcPts val="600"/>
              </a:spcAft>
            </a:pPr>
            <a:r>
              <a:rPr lang="en-US" b="1" dirty="0">
                <a:effectLst/>
                <a:latin typeface="Arial" panose="020B0604020202020204" pitchFamily="34" charset="0"/>
                <a:ea typeface="Times New Roman" panose="02020603050405020304" pitchFamily="18" charset="0"/>
                <a:cs typeface="Times New Roman" panose="02020603050405020304" pitchFamily="18" charset="0"/>
              </a:rPr>
              <a:t>Quality of Life</a:t>
            </a: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a typeface="Times New Roman" panose="02020603050405020304" pitchFamily="18" charset="0"/>
              <a:cs typeface="Times New Roman" panose="02020603050405020304" pitchFamily="18" charset="0"/>
            </a:endParaRPr>
          </a:p>
          <a:p>
            <a:pPr marR="71755" lvl="2">
              <a:spcBef>
                <a:spcPts val="600"/>
              </a:spcBef>
              <a:spcAft>
                <a:spcPts val="600"/>
              </a:spcAft>
            </a:pPr>
            <a:r>
              <a:rPr lang="en-US" b="1" dirty="0">
                <a:effectLst/>
                <a:latin typeface="Arial" panose="020B0604020202020204" pitchFamily="34" charset="0"/>
                <a:ea typeface="Times New Roman" panose="02020603050405020304" pitchFamily="18" charset="0"/>
                <a:cs typeface="Times New Roman" panose="02020603050405020304" pitchFamily="18" charset="0"/>
              </a:rPr>
              <a:t>Multi-modal Connections</a:t>
            </a:r>
            <a:r>
              <a:rPr lang="en-US" dirty="0">
                <a:effectLst/>
                <a:latin typeface="Arial" panose="020B0604020202020204" pitchFamily="34" charset="0"/>
                <a:ea typeface="Times New Roman" panose="02020603050405020304" pitchFamily="18" charset="0"/>
                <a:cs typeface="Times New Roman" panose="02020603050405020304" pitchFamily="18" charset="0"/>
              </a:rPr>
              <a:t> </a:t>
            </a:r>
          </a:p>
          <a:p>
            <a:pPr marR="71755" lvl="2">
              <a:spcBef>
                <a:spcPts val="600"/>
              </a:spcBef>
              <a:spcAft>
                <a:spcPts val="600"/>
              </a:spcAft>
            </a:pPr>
            <a:r>
              <a:rPr lang="en-US" b="1" dirty="0">
                <a:effectLst/>
                <a:latin typeface="Arial" panose="020B0604020202020204" pitchFamily="34" charset="0"/>
                <a:ea typeface="Times New Roman" panose="02020603050405020304" pitchFamily="18" charset="0"/>
                <a:cs typeface="Times New Roman" panose="02020603050405020304" pitchFamily="18" charset="0"/>
              </a:rPr>
              <a:t>Transit</a:t>
            </a:r>
            <a:endParaRPr lang="en-US" dirty="0"/>
          </a:p>
        </p:txBody>
      </p:sp>
      <p:sp>
        <p:nvSpPr>
          <p:cNvPr id="2" name="Title 1"/>
          <p:cNvSpPr>
            <a:spLocks noGrp="1"/>
          </p:cNvSpPr>
          <p:nvPr>
            <p:ph type="title"/>
          </p:nvPr>
        </p:nvSpPr>
        <p:spPr/>
        <p:txBody>
          <a:bodyPr>
            <a:normAutofit/>
          </a:bodyPr>
          <a:lstStyle/>
          <a:p>
            <a:pPr algn="l"/>
            <a:r>
              <a:rPr lang="en-US" dirty="0">
                <a:solidFill>
                  <a:srgbClr val="183D6E"/>
                </a:solidFill>
              </a:rPr>
              <a:t>ALTERNATIVES AND PARTNERSHIPS</a:t>
            </a:r>
          </a:p>
        </p:txBody>
      </p:sp>
      <p:pic>
        <p:nvPicPr>
          <p:cNvPr id="7" name="Content Placeholder 11" descr="A picture containing text, sky, outdoor, grass&#10;&#10;Description automatically generated">
            <a:extLst>
              <a:ext uri="{FF2B5EF4-FFF2-40B4-BE49-F238E27FC236}">
                <a16:creationId xmlns:a16="http://schemas.microsoft.com/office/drawing/2014/main" id="{CCD6B2DC-7DE4-F6F3-AC5E-8726358080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331"/>
          <a:stretch/>
        </p:blipFill>
        <p:spPr>
          <a:xfrm>
            <a:off x="6213402" y="1600200"/>
            <a:ext cx="5748753" cy="4038600"/>
          </a:xfrm>
          <a:prstGeom prst="rect">
            <a:avLst/>
          </a:prstGeom>
          <a:solidFill>
            <a:schemeClr val="bg1"/>
          </a:solidFill>
        </p:spPr>
      </p:pic>
    </p:spTree>
    <p:extLst>
      <p:ext uri="{BB962C8B-B14F-4D97-AF65-F5344CB8AC3E}">
        <p14:creationId xmlns:p14="http://schemas.microsoft.com/office/powerpoint/2010/main" val="164466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7A1CC218-A28C-90A1-0157-AA6D5375D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306" y="439555"/>
            <a:ext cx="8283387" cy="6400799"/>
          </a:xfrm>
          <a:prstGeom prst="rect">
            <a:avLst/>
          </a:prstGeom>
        </p:spPr>
      </p:pic>
      <p:sp>
        <p:nvSpPr>
          <p:cNvPr id="2" name="Title 1"/>
          <p:cNvSpPr>
            <a:spLocks noGrp="1"/>
          </p:cNvSpPr>
          <p:nvPr>
            <p:ph type="title"/>
          </p:nvPr>
        </p:nvSpPr>
        <p:spPr>
          <a:xfrm>
            <a:off x="1524000" y="228600"/>
            <a:ext cx="7162800" cy="685800"/>
          </a:xfrm>
        </p:spPr>
        <p:txBody>
          <a:bodyPr>
            <a:normAutofit/>
          </a:bodyPr>
          <a:lstStyle/>
          <a:p>
            <a:pPr algn="l"/>
            <a:r>
              <a:rPr lang="en-US" dirty="0"/>
              <a:t>STUDY AREA</a:t>
            </a:r>
            <a:endParaRPr lang="en-US" dirty="0">
              <a:solidFill>
                <a:srgbClr val="183D6E"/>
              </a:solidFill>
            </a:endParaRPr>
          </a:p>
        </p:txBody>
      </p:sp>
    </p:spTree>
    <p:extLst>
      <p:ext uri="{BB962C8B-B14F-4D97-AF65-F5344CB8AC3E}">
        <p14:creationId xmlns:p14="http://schemas.microsoft.com/office/powerpoint/2010/main" val="130975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162800" cy="685800"/>
          </a:xfrm>
        </p:spPr>
        <p:txBody>
          <a:bodyPr/>
          <a:lstStyle/>
          <a:p>
            <a:pPr algn="l"/>
            <a:r>
              <a:rPr lang="en-US" dirty="0">
                <a:solidFill>
                  <a:srgbClr val="183D6E"/>
                </a:solidFill>
              </a:rPr>
              <a:t>PROJECT TIMELINE</a:t>
            </a:r>
          </a:p>
        </p:txBody>
      </p:sp>
      <p:sp>
        <p:nvSpPr>
          <p:cNvPr id="3" name="Content Placeholder 2"/>
          <p:cNvSpPr>
            <a:spLocks noGrp="1"/>
          </p:cNvSpPr>
          <p:nvPr>
            <p:ph idx="1"/>
          </p:nvPr>
        </p:nvSpPr>
        <p:spPr>
          <a:xfrm>
            <a:off x="9330460" y="325130"/>
            <a:ext cx="2413000" cy="2160080"/>
          </a:xfrm>
        </p:spPr>
        <p:txBody>
          <a:bodyPr>
            <a:normAutofit/>
          </a:bodyPr>
          <a:lstStyle/>
          <a:p>
            <a:pPr marL="0" indent="0">
              <a:buNone/>
            </a:pPr>
            <a:endParaRPr lang="en-US" dirty="0"/>
          </a:p>
          <a:p>
            <a:pPr marL="0" indent="0">
              <a:buNone/>
            </a:pPr>
            <a:endParaRPr lang="en-US" dirty="0"/>
          </a:p>
        </p:txBody>
      </p:sp>
      <p:sp>
        <p:nvSpPr>
          <p:cNvPr id="4" name="Content Placeholder 2">
            <a:extLst>
              <a:ext uri="{FF2B5EF4-FFF2-40B4-BE49-F238E27FC236}">
                <a16:creationId xmlns:a16="http://schemas.microsoft.com/office/drawing/2014/main" id="{5049608C-231D-E865-6763-61D3705FFDE5}"/>
              </a:ext>
            </a:extLst>
          </p:cNvPr>
          <p:cNvSpPr txBox="1">
            <a:spLocks/>
          </p:cNvSpPr>
          <p:nvPr/>
        </p:nvSpPr>
        <p:spPr>
          <a:xfrm>
            <a:off x="2686050" y="903577"/>
            <a:ext cx="6658265" cy="685800"/>
          </a:xfrm>
          <a:prstGeom prst="rect">
            <a:avLst/>
          </a:prstGeom>
          <a:solidFill>
            <a:schemeClr val="bg1"/>
          </a:solidFill>
        </p:spPr>
        <p:txBody>
          <a:bodyPr vert="horz" lIns="182880" tIns="9144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2">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2">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2">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2">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2">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 Project will be performed in 3 stages</a:t>
            </a:r>
          </a:p>
        </p:txBody>
      </p:sp>
      <p:sp>
        <p:nvSpPr>
          <p:cNvPr id="6" name="Arrow: Down 5">
            <a:extLst>
              <a:ext uri="{FF2B5EF4-FFF2-40B4-BE49-F238E27FC236}">
                <a16:creationId xmlns:a16="http://schemas.microsoft.com/office/drawing/2014/main" id="{1CBDE456-D33A-B591-CA04-94FD87E75BEB}"/>
              </a:ext>
            </a:extLst>
          </p:cNvPr>
          <p:cNvSpPr/>
          <p:nvPr/>
        </p:nvSpPr>
        <p:spPr>
          <a:xfrm rot="16200000">
            <a:off x="5582383" y="1269846"/>
            <a:ext cx="609600" cy="9042710"/>
          </a:xfrm>
          <a:prstGeom prst="downArrow">
            <a:avLst/>
          </a:prstGeom>
          <a:solidFill>
            <a:srgbClr val="FFC000"/>
          </a:solidFill>
          <a:ln>
            <a:solidFill>
              <a:srgbClr val="FCB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183D6E"/>
              </a:highlight>
            </a:endParaRPr>
          </a:p>
        </p:txBody>
      </p:sp>
      <p:sp>
        <p:nvSpPr>
          <p:cNvPr id="9" name="TextBox 8">
            <a:extLst>
              <a:ext uri="{FF2B5EF4-FFF2-40B4-BE49-F238E27FC236}">
                <a16:creationId xmlns:a16="http://schemas.microsoft.com/office/drawing/2014/main" id="{B3CFC520-AD2E-8E6E-799F-51CB5EE91485}"/>
              </a:ext>
            </a:extLst>
          </p:cNvPr>
          <p:cNvSpPr txBox="1"/>
          <p:nvPr/>
        </p:nvSpPr>
        <p:spPr>
          <a:xfrm>
            <a:off x="109194" y="6499392"/>
            <a:ext cx="8866731" cy="338554"/>
          </a:xfrm>
          <a:prstGeom prst="rect">
            <a:avLst/>
          </a:prstGeom>
          <a:noFill/>
        </p:spPr>
        <p:txBody>
          <a:bodyPr wrap="square" rtlCol="0">
            <a:spAutoFit/>
          </a:bodyPr>
          <a:lstStyle/>
          <a:p>
            <a:pPr marL="0" indent="0">
              <a:buNone/>
            </a:pPr>
            <a:r>
              <a:rPr lang="en-US" sz="1600" dirty="0">
                <a:solidFill>
                  <a:srgbClr val="183D6E"/>
                </a:solidFill>
                <a:latin typeface="Arial" panose="020B0604020202020204" pitchFamily="34" charset="0"/>
                <a:cs typeface="Arial" panose="020B0604020202020204" pitchFamily="34" charset="0"/>
              </a:rPr>
              <a:t>* Public and Stakeholder Engagement will be continuous over the course of the project</a:t>
            </a:r>
          </a:p>
        </p:txBody>
      </p:sp>
      <p:sp>
        <p:nvSpPr>
          <p:cNvPr id="15" name="Arrow: Down 14">
            <a:extLst>
              <a:ext uri="{FF2B5EF4-FFF2-40B4-BE49-F238E27FC236}">
                <a16:creationId xmlns:a16="http://schemas.microsoft.com/office/drawing/2014/main" id="{83B419C8-04ED-5C84-E198-691EBFD41837}"/>
              </a:ext>
            </a:extLst>
          </p:cNvPr>
          <p:cNvSpPr/>
          <p:nvPr/>
        </p:nvSpPr>
        <p:spPr>
          <a:xfrm rot="16200000">
            <a:off x="5369214" y="612268"/>
            <a:ext cx="609600" cy="5720771"/>
          </a:xfrm>
          <a:prstGeom prst="down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183D6E"/>
              </a:highlight>
            </a:endParaRPr>
          </a:p>
        </p:txBody>
      </p:sp>
      <p:grpSp>
        <p:nvGrpSpPr>
          <p:cNvPr id="21" name="Group 20">
            <a:extLst>
              <a:ext uri="{FF2B5EF4-FFF2-40B4-BE49-F238E27FC236}">
                <a16:creationId xmlns:a16="http://schemas.microsoft.com/office/drawing/2014/main" id="{0510F135-158D-CAD3-12D7-09079B24B1B6}"/>
              </a:ext>
            </a:extLst>
          </p:cNvPr>
          <p:cNvGrpSpPr/>
          <p:nvPr/>
        </p:nvGrpSpPr>
        <p:grpSpPr>
          <a:xfrm>
            <a:off x="2686050" y="2743200"/>
            <a:ext cx="6075220" cy="1261830"/>
            <a:chOff x="2686050" y="2887929"/>
            <a:chExt cx="6075220" cy="1261830"/>
          </a:xfrm>
        </p:grpSpPr>
        <p:sp>
          <p:nvSpPr>
            <p:cNvPr id="7" name="TextBox 6">
              <a:extLst>
                <a:ext uri="{FF2B5EF4-FFF2-40B4-BE49-F238E27FC236}">
                  <a16:creationId xmlns:a16="http://schemas.microsoft.com/office/drawing/2014/main" id="{FC3E183E-6CEE-DD65-7F60-EA216A256D48}"/>
                </a:ext>
              </a:extLst>
            </p:cNvPr>
            <p:cNvSpPr txBox="1"/>
            <p:nvPr/>
          </p:nvSpPr>
          <p:spPr>
            <a:xfrm>
              <a:off x="2686050" y="2887929"/>
              <a:ext cx="6075220" cy="430887"/>
            </a:xfrm>
            <a:prstGeom prst="rect">
              <a:avLst/>
            </a:prstGeom>
            <a:noFill/>
          </p:spPr>
          <p:txBody>
            <a:bodyPr wrap="square" rtlCol="0">
              <a:spAutoFit/>
            </a:bodyPr>
            <a:lstStyle/>
            <a:p>
              <a:r>
                <a:rPr lang="en-US" sz="2200" dirty="0">
                  <a:solidFill>
                    <a:srgbClr val="183D6E"/>
                  </a:solidFill>
                  <a:latin typeface="Arial" panose="020B0604020202020204" pitchFamily="34" charset="0"/>
                  <a:cs typeface="Arial" panose="020B0604020202020204" pitchFamily="34" charset="0"/>
                </a:rPr>
                <a:t>Stage 2* – Alternatives and Partnerships</a:t>
              </a:r>
            </a:p>
          </p:txBody>
        </p:sp>
        <p:sp>
          <p:nvSpPr>
            <p:cNvPr id="16" name="TextBox 15">
              <a:extLst>
                <a:ext uri="{FF2B5EF4-FFF2-40B4-BE49-F238E27FC236}">
                  <a16:creationId xmlns:a16="http://schemas.microsoft.com/office/drawing/2014/main" id="{112FD82F-B713-1433-B1AC-608E29C86EE0}"/>
                </a:ext>
              </a:extLst>
            </p:cNvPr>
            <p:cNvSpPr txBox="1"/>
            <p:nvPr/>
          </p:nvSpPr>
          <p:spPr>
            <a:xfrm>
              <a:off x="4542560" y="3718872"/>
              <a:ext cx="2362200" cy="430887"/>
            </a:xfrm>
            <a:prstGeom prst="rect">
              <a:avLst/>
            </a:prstGeom>
            <a:noFill/>
          </p:spPr>
          <p:txBody>
            <a:bodyPr wrap="square" rtlCol="0">
              <a:spAutoFit/>
            </a:bodyPr>
            <a:lstStyle/>
            <a:p>
              <a:r>
                <a:rPr lang="en-US" sz="2200" dirty="0">
                  <a:solidFill>
                    <a:srgbClr val="183D6E"/>
                  </a:solidFill>
                  <a:latin typeface="Arial" panose="020B0604020202020204" pitchFamily="34" charset="0"/>
                  <a:cs typeface="Arial" panose="020B0604020202020204" pitchFamily="34" charset="0"/>
                </a:rPr>
                <a:t>6 – 8 months</a:t>
              </a:r>
            </a:p>
          </p:txBody>
        </p:sp>
      </p:grpSp>
      <p:grpSp>
        <p:nvGrpSpPr>
          <p:cNvPr id="22" name="Group 21">
            <a:extLst>
              <a:ext uri="{FF2B5EF4-FFF2-40B4-BE49-F238E27FC236}">
                <a16:creationId xmlns:a16="http://schemas.microsoft.com/office/drawing/2014/main" id="{9DB5465A-33D2-2F6F-CC52-CB00092E72A9}"/>
              </a:ext>
            </a:extLst>
          </p:cNvPr>
          <p:cNvGrpSpPr/>
          <p:nvPr/>
        </p:nvGrpSpPr>
        <p:grpSpPr>
          <a:xfrm>
            <a:off x="1219200" y="1456825"/>
            <a:ext cx="6293429" cy="1230897"/>
            <a:chOff x="1219200" y="1456825"/>
            <a:chExt cx="6293429" cy="1230897"/>
          </a:xfrm>
        </p:grpSpPr>
        <p:sp>
          <p:nvSpPr>
            <p:cNvPr id="5" name="TextBox 4">
              <a:extLst>
                <a:ext uri="{FF2B5EF4-FFF2-40B4-BE49-F238E27FC236}">
                  <a16:creationId xmlns:a16="http://schemas.microsoft.com/office/drawing/2014/main" id="{01587B60-0D70-000A-8E16-C02394AC6C3A}"/>
                </a:ext>
              </a:extLst>
            </p:cNvPr>
            <p:cNvSpPr txBox="1"/>
            <p:nvPr/>
          </p:nvSpPr>
          <p:spPr>
            <a:xfrm>
              <a:off x="1219200" y="1456825"/>
              <a:ext cx="6293429" cy="430887"/>
            </a:xfrm>
            <a:prstGeom prst="rect">
              <a:avLst/>
            </a:prstGeom>
            <a:noFill/>
          </p:spPr>
          <p:txBody>
            <a:bodyPr wrap="square" rtlCol="0">
              <a:spAutoFit/>
            </a:bodyPr>
            <a:lstStyle/>
            <a:p>
              <a:r>
                <a:rPr lang="en-US" sz="2200" dirty="0">
                  <a:solidFill>
                    <a:srgbClr val="183D6E"/>
                  </a:solidFill>
                  <a:latin typeface="Arial" panose="020B0604020202020204" pitchFamily="34" charset="0"/>
                  <a:cs typeface="Arial" panose="020B0604020202020204" pitchFamily="34" charset="0"/>
                </a:rPr>
                <a:t>Stage 1* – Challenges and Opportunities</a:t>
              </a:r>
            </a:p>
          </p:txBody>
        </p:sp>
        <p:sp>
          <p:nvSpPr>
            <p:cNvPr id="14" name="Arrow: Down 13">
              <a:extLst>
                <a:ext uri="{FF2B5EF4-FFF2-40B4-BE49-F238E27FC236}">
                  <a16:creationId xmlns:a16="http://schemas.microsoft.com/office/drawing/2014/main" id="{F3A8D5A4-1055-A59E-B6CA-A5AD03FE826A}"/>
                </a:ext>
              </a:extLst>
            </p:cNvPr>
            <p:cNvSpPr/>
            <p:nvPr/>
          </p:nvSpPr>
          <p:spPr>
            <a:xfrm rot="16200000">
              <a:off x="3921414" y="-734579"/>
              <a:ext cx="609600" cy="5720771"/>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183D6E"/>
                </a:highlight>
              </a:endParaRPr>
            </a:p>
          </p:txBody>
        </p:sp>
        <p:sp>
          <p:nvSpPr>
            <p:cNvPr id="18" name="TextBox 17">
              <a:extLst>
                <a:ext uri="{FF2B5EF4-FFF2-40B4-BE49-F238E27FC236}">
                  <a16:creationId xmlns:a16="http://schemas.microsoft.com/office/drawing/2014/main" id="{6A0985D1-FB8D-16E9-EBAF-C54138378C8C}"/>
                </a:ext>
              </a:extLst>
            </p:cNvPr>
            <p:cNvSpPr txBox="1"/>
            <p:nvPr/>
          </p:nvSpPr>
          <p:spPr>
            <a:xfrm>
              <a:off x="2960417" y="2226057"/>
              <a:ext cx="2810993" cy="461665"/>
            </a:xfrm>
            <a:prstGeom prst="rect">
              <a:avLst/>
            </a:prstGeom>
            <a:noFill/>
          </p:spPr>
          <p:txBody>
            <a:bodyPr wrap="square" rtlCol="0">
              <a:spAutoFit/>
            </a:bodyPr>
            <a:lstStyle/>
            <a:p>
              <a:r>
                <a:rPr lang="en-US" sz="2400" dirty="0">
                  <a:solidFill>
                    <a:srgbClr val="183D6E"/>
                  </a:solidFill>
                  <a:latin typeface="Arial" panose="020B0604020202020204" pitchFamily="34" charset="0"/>
                  <a:cs typeface="Arial" panose="020B0604020202020204" pitchFamily="34" charset="0"/>
                </a:rPr>
                <a:t> </a:t>
              </a:r>
              <a:r>
                <a:rPr lang="en-US" sz="2200" dirty="0">
                  <a:solidFill>
                    <a:srgbClr val="183D6E"/>
                  </a:solidFill>
                  <a:latin typeface="Arial" panose="020B0604020202020204" pitchFamily="34" charset="0"/>
                  <a:cs typeface="Arial" panose="020B0604020202020204" pitchFamily="34" charset="0"/>
                </a:rPr>
                <a:t>6 - 8 months</a:t>
              </a:r>
            </a:p>
          </p:txBody>
        </p:sp>
      </p:grpSp>
      <p:grpSp>
        <p:nvGrpSpPr>
          <p:cNvPr id="25" name="Group 24">
            <a:extLst>
              <a:ext uri="{FF2B5EF4-FFF2-40B4-BE49-F238E27FC236}">
                <a16:creationId xmlns:a16="http://schemas.microsoft.com/office/drawing/2014/main" id="{4149641E-D20A-29D8-0F97-5D0A155052CB}"/>
              </a:ext>
            </a:extLst>
          </p:cNvPr>
          <p:cNvGrpSpPr/>
          <p:nvPr/>
        </p:nvGrpSpPr>
        <p:grpSpPr>
          <a:xfrm>
            <a:off x="5697860" y="4191000"/>
            <a:ext cx="5389419" cy="1261830"/>
            <a:chOff x="5697860" y="4296153"/>
            <a:chExt cx="5389419" cy="1261830"/>
          </a:xfrm>
        </p:grpSpPr>
        <p:sp>
          <p:nvSpPr>
            <p:cNvPr id="8" name="TextBox 7">
              <a:extLst>
                <a:ext uri="{FF2B5EF4-FFF2-40B4-BE49-F238E27FC236}">
                  <a16:creationId xmlns:a16="http://schemas.microsoft.com/office/drawing/2014/main" id="{9E6D800A-171E-CA9A-1CEE-7F2F88BE4625}"/>
                </a:ext>
              </a:extLst>
            </p:cNvPr>
            <p:cNvSpPr txBox="1"/>
            <p:nvPr/>
          </p:nvSpPr>
          <p:spPr>
            <a:xfrm>
              <a:off x="5697860" y="4296153"/>
              <a:ext cx="5389419" cy="430887"/>
            </a:xfrm>
            <a:prstGeom prst="rect">
              <a:avLst/>
            </a:prstGeom>
            <a:noFill/>
          </p:spPr>
          <p:txBody>
            <a:bodyPr wrap="square" rtlCol="0">
              <a:spAutoFit/>
            </a:bodyPr>
            <a:lstStyle/>
            <a:p>
              <a:r>
                <a:rPr lang="en-US" sz="2200" dirty="0">
                  <a:solidFill>
                    <a:srgbClr val="183D6E"/>
                  </a:solidFill>
                  <a:latin typeface="Arial" panose="020B0604020202020204" pitchFamily="34" charset="0"/>
                  <a:cs typeface="Arial" panose="020B0604020202020204" pitchFamily="34" charset="0"/>
                </a:rPr>
                <a:t>Stage 3* – Implementation Initiatives</a:t>
              </a:r>
            </a:p>
          </p:txBody>
        </p:sp>
        <p:sp>
          <p:nvSpPr>
            <p:cNvPr id="20" name="Arrow: Down 19">
              <a:extLst>
                <a:ext uri="{FF2B5EF4-FFF2-40B4-BE49-F238E27FC236}">
                  <a16:creationId xmlns:a16="http://schemas.microsoft.com/office/drawing/2014/main" id="{06C38B0F-238A-6AC4-C6CD-E71D7D85AA39}"/>
                </a:ext>
              </a:extLst>
            </p:cNvPr>
            <p:cNvSpPr/>
            <p:nvPr/>
          </p:nvSpPr>
          <p:spPr>
            <a:xfrm rot="16200000">
              <a:off x="7779638" y="2633814"/>
              <a:ext cx="609600" cy="46482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183D6E"/>
                </a:highlight>
              </a:endParaRPr>
            </a:p>
          </p:txBody>
        </p:sp>
        <p:sp>
          <p:nvSpPr>
            <p:cNvPr id="23" name="TextBox 22">
              <a:extLst>
                <a:ext uri="{FF2B5EF4-FFF2-40B4-BE49-F238E27FC236}">
                  <a16:creationId xmlns:a16="http://schemas.microsoft.com/office/drawing/2014/main" id="{2A13E394-AB97-FBC5-5814-BDBD817CD656}"/>
                </a:ext>
              </a:extLst>
            </p:cNvPr>
            <p:cNvSpPr txBox="1"/>
            <p:nvPr/>
          </p:nvSpPr>
          <p:spPr>
            <a:xfrm>
              <a:off x="7395752" y="5127096"/>
              <a:ext cx="2040348" cy="430887"/>
            </a:xfrm>
            <a:prstGeom prst="rect">
              <a:avLst/>
            </a:prstGeom>
            <a:noFill/>
          </p:spPr>
          <p:txBody>
            <a:bodyPr wrap="square" rtlCol="0">
              <a:spAutoFit/>
            </a:bodyPr>
            <a:lstStyle/>
            <a:p>
              <a:r>
                <a:rPr lang="en-US" sz="2200" dirty="0">
                  <a:solidFill>
                    <a:srgbClr val="183D6E"/>
                  </a:solidFill>
                  <a:latin typeface="Arial" panose="020B0604020202020204" pitchFamily="34" charset="0"/>
                  <a:cs typeface="Arial" panose="020B0604020202020204" pitchFamily="34" charset="0"/>
                </a:rPr>
                <a:t>3 - 5 months</a:t>
              </a:r>
            </a:p>
          </p:txBody>
        </p:sp>
      </p:grpSp>
      <p:sp>
        <p:nvSpPr>
          <p:cNvPr id="24" name="TextBox 23">
            <a:extLst>
              <a:ext uri="{FF2B5EF4-FFF2-40B4-BE49-F238E27FC236}">
                <a16:creationId xmlns:a16="http://schemas.microsoft.com/office/drawing/2014/main" id="{C57750B3-15E9-351B-B059-C781C087337C}"/>
              </a:ext>
            </a:extLst>
          </p:cNvPr>
          <p:cNvSpPr txBox="1"/>
          <p:nvPr/>
        </p:nvSpPr>
        <p:spPr>
          <a:xfrm>
            <a:off x="3826637" y="5961374"/>
            <a:ext cx="4278583" cy="430887"/>
          </a:xfrm>
          <a:prstGeom prst="rect">
            <a:avLst/>
          </a:prstGeom>
          <a:noFill/>
        </p:spPr>
        <p:txBody>
          <a:bodyPr wrap="square" rtlCol="0">
            <a:spAutoFit/>
          </a:bodyPr>
          <a:lstStyle/>
          <a:p>
            <a:pPr marL="0" indent="0">
              <a:buNone/>
            </a:pPr>
            <a:r>
              <a:rPr lang="en-US" sz="2200" dirty="0">
                <a:solidFill>
                  <a:srgbClr val="183D6E"/>
                </a:solidFill>
                <a:latin typeface="Arial" panose="020B0604020202020204" pitchFamily="34" charset="0"/>
                <a:cs typeface="Arial" panose="020B0604020202020204" pitchFamily="34" charset="0"/>
              </a:rPr>
              <a:t>Full Project Timeline 18 months</a:t>
            </a:r>
          </a:p>
        </p:txBody>
      </p:sp>
    </p:spTree>
    <p:extLst>
      <p:ext uri="{BB962C8B-B14F-4D97-AF65-F5344CB8AC3E}">
        <p14:creationId xmlns:p14="http://schemas.microsoft.com/office/powerpoint/2010/main" val="169022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066801"/>
            <a:ext cx="10820400" cy="4114799"/>
          </a:xfrm>
        </p:spPr>
        <p:txBody>
          <a:bodyPr>
            <a:normAutofit/>
          </a:bodyPr>
          <a:lstStyle/>
          <a:p>
            <a:pPr>
              <a:buFont typeface="Wingdings" panose="05000000000000000000" pitchFamily="2" charset="2"/>
              <a:buChar char="Ø"/>
            </a:pPr>
            <a:r>
              <a:rPr lang="en-US" dirty="0"/>
              <a:t>Identify challenges for areas of persistent poverty  </a:t>
            </a:r>
          </a:p>
          <a:p>
            <a:pPr>
              <a:buFont typeface="Wingdings" panose="05000000000000000000" pitchFamily="2" charset="2"/>
              <a:buChar char="Ø"/>
            </a:pPr>
            <a:r>
              <a:rPr lang="en-US" dirty="0"/>
              <a:t>Evaluate existing transit services </a:t>
            </a:r>
          </a:p>
          <a:p>
            <a:pPr>
              <a:buFont typeface="Wingdings" panose="05000000000000000000" pitchFamily="2" charset="2"/>
              <a:buChar char="Ø"/>
            </a:pPr>
            <a:r>
              <a:rPr lang="en-US" dirty="0"/>
              <a:t>Review existing and future conditions for multi-modal transportation </a:t>
            </a:r>
          </a:p>
          <a:p>
            <a:pPr>
              <a:buFont typeface="Wingdings" panose="05000000000000000000" pitchFamily="2" charset="2"/>
              <a:buChar char="Ø"/>
            </a:pPr>
            <a:r>
              <a:rPr lang="en-US" dirty="0"/>
              <a:t>Offer </a:t>
            </a:r>
            <a:r>
              <a:rPr lang="en-US" dirty="0">
                <a:cs typeface="Times New Roman" panose="02020603050405020304" pitchFamily="18" charset="0"/>
              </a:rPr>
              <a:t>l</a:t>
            </a:r>
            <a:r>
              <a:rPr lang="en-US" sz="2400" dirty="0">
                <a:ea typeface="Times New Roman" panose="02020603050405020304" pitchFamily="18" charset="0"/>
                <a:cs typeface="Times New Roman" panose="02020603050405020304" pitchFamily="18" charset="0"/>
              </a:rPr>
              <a:t>and use, equitability, accessibility and sustainability recommendations  </a:t>
            </a:r>
          </a:p>
          <a:p>
            <a:pPr>
              <a:buFont typeface="Wingdings" panose="05000000000000000000" pitchFamily="2" charset="2"/>
              <a:buChar char="Ø"/>
            </a:pPr>
            <a:r>
              <a:rPr lang="en-US" dirty="0">
                <a:ea typeface="Times New Roman" panose="02020603050405020304" pitchFamily="18" charset="0"/>
                <a:cs typeface="Times New Roman" panose="02020603050405020304" pitchFamily="18" charset="0"/>
              </a:rPr>
              <a:t>Develop t</a:t>
            </a:r>
            <a:r>
              <a:rPr lang="en-US" sz="2400" dirty="0">
                <a:ea typeface="Times New Roman" panose="02020603050405020304" pitchFamily="18" charset="0"/>
                <a:cs typeface="Times New Roman" panose="02020603050405020304" pitchFamily="18" charset="0"/>
              </a:rPr>
              <a:t>ransit alternatives</a:t>
            </a:r>
          </a:p>
          <a:p>
            <a:pPr>
              <a:buFont typeface="Wingdings" panose="05000000000000000000" pitchFamily="2" charset="2"/>
              <a:buChar char="Ø"/>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Support RPCGB, BJCTA and the cities of Birmingham, Fairfield, Midfield, and Lipscomb to take maximum advantage of grant opportunities</a:t>
            </a:r>
            <a:endParaRPr lang="en-US" sz="2400" dirty="0">
              <a:ea typeface="Times New Roman" panose="02020603050405020304" pitchFamily="18" charset="0"/>
              <a:cs typeface="Times New Roman" panose="02020603050405020304" pitchFamily="18" charset="0"/>
            </a:endParaRPr>
          </a:p>
          <a:p>
            <a:pPr marL="0" indent="0">
              <a:buNone/>
            </a:pPr>
            <a:endParaRPr lang="en-US" sz="2400" dirty="0">
              <a:ea typeface="Times New Roman" panose="02020603050405020304" pitchFamily="18" charset="0"/>
              <a:cs typeface="Times New Roman" panose="02020603050405020304" pitchFamily="18" charset="0"/>
            </a:endParaRPr>
          </a:p>
          <a:p>
            <a:endParaRPr lang="en-US" sz="2400" dirty="0">
              <a:ea typeface="Times New Roman" panose="02020603050405020304" pitchFamily="18" charset="0"/>
              <a:cs typeface="Times New Roman" panose="02020603050405020304" pitchFamily="18" charset="0"/>
            </a:endParaRPr>
          </a:p>
          <a:p>
            <a:endParaRPr lang="en-US" dirty="0"/>
          </a:p>
          <a:p>
            <a:endParaRPr lang="en-US" dirty="0"/>
          </a:p>
          <a:p>
            <a:endParaRPr lang="en-US" dirty="0"/>
          </a:p>
          <a:p>
            <a:pPr lvl="1"/>
            <a:endParaRPr lang="en-US" dirty="0"/>
          </a:p>
          <a:p>
            <a:pPr lvl="1"/>
            <a:endParaRPr lang="en-US" dirty="0"/>
          </a:p>
        </p:txBody>
      </p:sp>
      <p:sp>
        <p:nvSpPr>
          <p:cNvPr id="2" name="Title 1"/>
          <p:cNvSpPr>
            <a:spLocks noGrp="1"/>
          </p:cNvSpPr>
          <p:nvPr>
            <p:ph type="title"/>
          </p:nvPr>
        </p:nvSpPr>
        <p:spPr>
          <a:xfrm>
            <a:off x="1524000" y="228600"/>
            <a:ext cx="7162800" cy="685800"/>
          </a:xfrm>
        </p:spPr>
        <p:txBody>
          <a:bodyPr>
            <a:normAutofit/>
          </a:bodyPr>
          <a:lstStyle/>
          <a:p>
            <a:pPr algn="l"/>
            <a:r>
              <a:rPr lang="en-US" dirty="0">
                <a:solidFill>
                  <a:srgbClr val="183D6E"/>
                </a:solidFill>
              </a:rPr>
              <a:t>PROJECT DELIVERABLES</a:t>
            </a:r>
          </a:p>
        </p:txBody>
      </p:sp>
    </p:spTree>
    <p:extLst>
      <p:ext uri="{BB962C8B-B14F-4D97-AF65-F5344CB8AC3E}">
        <p14:creationId xmlns:p14="http://schemas.microsoft.com/office/powerpoint/2010/main" val="3422583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162800" cy="685800"/>
          </a:xfrm>
        </p:spPr>
        <p:txBody>
          <a:bodyPr/>
          <a:lstStyle/>
          <a:p>
            <a:pPr algn="l"/>
            <a:r>
              <a:rPr lang="en-US" dirty="0"/>
              <a:t>COMMUNITY CONNECTIONS</a:t>
            </a:r>
            <a:endParaRPr lang="en-US" dirty="0">
              <a:solidFill>
                <a:srgbClr val="183D6E"/>
              </a:solidFill>
            </a:endParaRPr>
          </a:p>
        </p:txBody>
      </p:sp>
      <p:pic>
        <p:nvPicPr>
          <p:cNvPr id="11" name="Picture 10" descr="Logo&#10;&#10;Description automatically generated">
            <a:extLst>
              <a:ext uri="{FF2B5EF4-FFF2-40B4-BE49-F238E27FC236}">
                <a16:creationId xmlns:a16="http://schemas.microsoft.com/office/drawing/2014/main" id="{5CEE77E5-65EE-D164-17AA-F52EF951DC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429000"/>
            <a:ext cx="1252728" cy="1234440"/>
          </a:xfrm>
          <a:prstGeom prst="rect">
            <a:avLst/>
          </a:prstGeom>
        </p:spPr>
      </p:pic>
      <p:pic>
        <p:nvPicPr>
          <p:cNvPr id="13" name="Picture 12" descr="Logo&#10;&#10;Description automatically generated">
            <a:extLst>
              <a:ext uri="{FF2B5EF4-FFF2-40B4-BE49-F238E27FC236}">
                <a16:creationId xmlns:a16="http://schemas.microsoft.com/office/drawing/2014/main" id="{CFBF3A6F-D277-A73F-3AEF-3E045203B2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2057400"/>
            <a:ext cx="1252728" cy="1169213"/>
          </a:xfrm>
          <a:prstGeom prst="rect">
            <a:avLst/>
          </a:prstGeom>
        </p:spPr>
      </p:pic>
      <p:pic>
        <p:nvPicPr>
          <p:cNvPr id="15" name="Picture 14" descr="Logo&#10;&#10;Description automatically generated">
            <a:extLst>
              <a:ext uri="{FF2B5EF4-FFF2-40B4-BE49-F238E27FC236}">
                <a16:creationId xmlns:a16="http://schemas.microsoft.com/office/drawing/2014/main" id="{EEE68A83-FADC-B8F8-D02F-1B941E4675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2224" y="3896082"/>
            <a:ext cx="1175642" cy="1169213"/>
          </a:xfrm>
          <a:prstGeom prst="rect">
            <a:avLst/>
          </a:prstGeom>
        </p:spPr>
      </p:pic>
      <p:pic>
        <p:nvPicPr>
          <p:cNvPr id="17" name="Picture 16">
            <a:extLst>
              <a:ext uri="{FF2B5EF4-FFF2-40B4-BE49-F238E27FC236}">
                <a16:creationId xmlns:a16="http://schemas.microsoft.com/office/drawing/2014/main" id="{3010678D-24C4-DC2F-8491-06C3A52225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2334815"/>
            <a:ext cx="2438400" cy="459698"/>
          </a:xfrm>
          <a:prstGeom prst="rect">
            <a:avLst/>
          </a:prstGeom>
        </p:spPr>
      </p:pic>
      <p:pic>
        <p:nvPicPr>
          <p:cNvPr id="21" name="Graphic 20">
            <a:extLst>
              <a:ext uri="{FF2B5EF4-FFF2-40B4-BE49-F238E27FC236}">
                <a16:creationId xmlns:a16="http://schemas.microsoft.com/office/drawing/2014/main" id="{E1D39F4C-7B57-1101-597E-FEAA097E84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96200" y="2107666"/>
            <a:ext cx="2284744" cy="1508545"/>
          </a:xfrm>
          <a:prstGeom prst="rect">
            <a:avLst/>
          </a:prstGeom>
        </p:spPr>
      </p:pic>
      <p:grpSp>
        <p:nvGrpSpPr>
          <p:cNvPr id="28" name="Group 27">
            <a:extLst>
              <a:ext uri="{FF2B5EF4-FFF2-40B4-BE49-F238E27FC236}">
                <a16:creationId xmlns:a16="http://schemas.microsoft.com/office/drawing/2014/main" id="{BB061029-825E-CCE5-AE17-4791B9AF3EF9}"/>
              </a:ext>
            </a:extLst>
          </p:cNvPr>
          <p:cNvGrpSpPr/>
          <p:nvPr/>
        </p:nvGrpSpPr>
        <p:grpSpPr>
          <a:xfrm>
            <a:off x="1142999" y="4267200"/>
            <a:ext cx="762000" cy="762000"/>
            <a:chOff x="7239001" y="5257800"/>
            <a:chExt cx="762000" cy="762000"/>
          </a:xfrm>
        </p:grpSpPr>
        <p:sp>
          <p:nvSpPr>
            <p:cNvPr id="25" name="TextBox 24">
              <a:extLst>
                <a:ext uri="{FF2B5EF4-FFF2-40B4-BE49-F238E27FC236}">
                  <a16:creationId xmlns:a16="http://schemas.microsoft.com/office/drawing/2014/main" id="{153265B7-7A8C-9777-E06D-A3712156AA29}"/>
                </a:ext>
              </a:extLst>
            </p:cNvPr>
            <p:cNvSpPr txBox="1"/>
            <p:nvPr/>
          </p:nvSpPr>
          <p:spPr>
            <a:xfrm>
              <a:off x="7239001" y="5257800"/>
              <a:ext cx="762000" cy="762000"/>
            </a:xfrm>
            <a:prstGeom prst="rect">
              <a:avLst/>
            </a:prstGeom>
            <a:solidFill>
              <a:schemeClr val="tx1"/>
            </a:solidFill>
          </p:spPr>
          <p:txBody>
            <a:bodyPr wrap="square" rtlCol="0">
              <a:spAutoFit/>
            </a:bodyPr>
            <a:lstStyle/>
            <a:p>
              <a:endParaRPr lang="en-US" dirty="0"/>
            </a:p>
          </p:txBody>
        </p:sp>
        <p:pic>
          <p:nvPicPr>
            <p:cNvPr id="27" name="Graphic 26">
              <a:extLst>
                <a:ext uri="{FF2B5EF4-FFF2-40B4-BE49-F238E27FC236}">
                  <a16:creationId xmlns:a16="http://schemas.microsoft.com/office/drawing/2014/main" id="{31B6EFE0-E07E-5D34-B984-F8C8AE91A63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15200" y="5334000"/>
              <a:ext cx="584230" cy="584230"/>
            </a:xfrm>
            <a:prstGeom prst="rect">
              <a:avLst/>
            </a:prstGeom>
          </p:spPr>
        </p:pic>
      </p:grpSp>
      <p:pic>
        <p:nvPicPr>
          <p:cNvPr id="30" name="Picture 29" descr="Logo, icon&#10;&#10;Description automatically generated">
            <a:extLst>
              <a:ext uri="{FF2B5EF4-FFF2-40B4-BE49-F238E27FC236}">
                <a16:creationId xmlns:a16="http://schemas.microsoft.com/office/drawing/2014/main" id="{9FEE092F-3FA8-CF2C-D6E5-4F5CF6A0860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7050" y="3081504"/>
            <a:ext cx="1993899" cy="995620"/>
          </a:xfrm>
          <a:prstGeom prst="rect">
            <a:avLst/>
          </a:prstGeom>
        </p:spPr>
      </p:pic>
      <p:sp>
        <p:nvSpPr>
          <p:cNvPr id="4" name="TextBox 3">
            <a:extLst>
              <a:ext uri="{FF2B5EF4-FFF2-40B4-BE49-F238E27FC236}">
                <a16:creationId xmlns:a16="http://schemas.microsoft.com/office/drawing/2014/main" id="{95BA7A5A-38D9-C891-056D-581204DF316D}"/>
              </a:ext>
            </a:extLst>
          </p:cNvPr>
          <p:cNvSpPr txBox="1"/>
          <p:nvPr/>
        </p:nvSpPr>
        <p:spPr>
          <a:xfrm>
            <a:off x="2438400" y="932540"/>
            <a:ext cx="6995883" cy="954107"/>
          </a:xfrm>
          <a:prstGeom prst="rect">
            <a:avLst/>
          </a:prstGeom>
          <a:noFill/>
        </p:spPr>
        <p:txBody>
          <a:bodyPr wrap="square" rtlCol="0">
            <a:spAutoFit/>
          </a:bodyPr>
          <a:lstStyle/>
          <a:p>
            <a:pPr algn="ctr"/>
            <a:r>
              <a:rPr lang="en-US" sz="2800" dirty="0">
                <a:solidFill>
                  <a:srgbClr val="183D6E"/>
                </a:solidFill>
                <a:latin typeface="Arial" panose="020B0604020202020204" pitchFamily="34" charset="0"/>
                <a:cs typeface="Arial" panose="020B0604020202020204" pitchFamily="34" charset="0"/>
              </a:rPr>
              <a:t>Community Connections are the Key!</a:t>
            </a:r>
          </a:p>
          <a:p>
            <a:pPr algn="ctr"/>
            <a:r>
              <a:rPr lang="en-US" sz="2800" dirty="0">
                <a:solidFill>
                  <a:srgbClr val="183D6E"/>
                </a:solidFill>
                <a:latin typeface="Arial" panose="020B0604020202020204" pitchFamily="34" charset="0"/>
                <a:cs typeface="Arial" panose="020B0604020202020204" pitchFamily="34" charset="0"/>
              </a:rPr>
              <a:t>WHO ARE WE MISSING? </a:t>
            </a:r>
          </a:p>
        </p:txBody>
      </p:sp>
    </p:spTree>
    <p:extLst>
      <p:ext uri="{BB962C8B-B14F-4D97-AF65-F5344CB8AC3E}">
        <p14:creationId xmlns:p14="http://schemas.microsoft.com/office/powerpoint/2010/main" val="3330943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CURRENT INITATIVES</a:t>
            </a:r>
            <a:endParaRPr lang="en-US" dirty="0">
              <a:solidFill>
                <a:srgbClr val="183D6E"/>
              </a:solidFill>
            </a:endParaRPr>
          </a:p>
        </p:txBody>
      </p:sp>
      <p:graphicFrame>
        <p:nvGraphicFramePr>
          <p:cNvPr id="6" name="Table 6">
            <a:extLst>
              <a:ext uri="{FF2B5EF4-FFF2-40B4-BE49-F238E27FC236}">
                <a16:creationId xmlns:a16="http://schemas.microsoft.com/office/drawing/2014/main" id="{840BCDC4-9BB6-E45D-ED05-0DEAE12E9631}"/>
              </a:ext>
            </a:extLst>
          </p:cNvPr>
          <p:cNvGraphicFramePr>
            <a:graphicFrameLocks noGrp="1"/>
          </p:cNvGraphicFramePr>
          <p:nvPr>
            <p:ph idx="1"/>
            <p:extLst>
              <p:ext uri="{D42A27DB-BD31-4B8C-83A1-F6EECF244321}">
                <p14:modId xmlns:p14="http://schemas.microsoft.com/office/powerpoint/2010/main" val="2857413945"/>
              </p:ext>
            </p:extLst>
          </p:nvPr>
        </p:nvGraphicFramePr>
        <p:xfrm>
          <a:off x="406401" y="1649035"/>
          <a:ext cx="11379198" cy="1833880"/>
        </p:xfrm>
        <a:graphic>
          <a:graphicData uri="http://schemas.openxmlformats.org/drawingml/2006/table">
            <a:tbl>
              <a:tblPr firstRow="1" bandRow="1">
                <a:tableStyleId>{21E4AEA4-8DFA-4A89-87EB-49C32662AFE0}</a:tableStyleId>
              </a:tblPr>
              <a:tblGrid>
                <a:gridCol w="3793066">
                  <a:extLst>
                    <a:ext uri="{9D8B030D-6E8A-4147-A177-3AD203B41FA5}">
                      <a16:colId xmlns:a16="http://schemas.microsoft.com/office/drawing/2014/main" val="3574012395"/>
                    </a:ext>
                  </a:extLst>
                </a:gridCol>
                <a:gridCol w="3793066">
                  <a:extLst>
                    <a:ext uri="{9D8B030D-6E8A-4147-A177-3AD203B41FA5}">
                      <a16:colId xmlns:a16="http://schemas.microsoft.com/office/drawing/2014/main" val="1853309628"/>
                    </a:ext>
                  </a:extLst>
                </a:gridCol>
                <a:gridCol w="3793066">
                  <a:extLst>
                    <a:ext uri="{9D8B030D-6E8A-4147-A177-3AD203B41FA5}">
                      <a16:colId xmlns:a16="http://schemas.microsoft.com/office/drawing/2014/main" val="603394516"/>
                    </a:ext>
                  </a:extLst>
                </a:gridCol>
              </a:tblGrid>
              <a:tr h="370840">
                <a:tc>
                  <a:txBody>
                    <a:bodyPr/>
                    <a:lstStyle/>
                    <a:p>
                      <a:pPr algn="ctr"/>
                      <a:r>
                        <a:rPr lang="en-US" dirty="0"/>
                        <a:t>Region</a:t>
                      </a:r>
                    </a:p>
                  </a:txBody>
                  <a:tcPr/>
                </a:tc>
                <a:tc>
                  <a:txBody>
                    <a:bodyPr/>
                    <a:lstStyle/>
                    <a:p>
                      <a:pPr algn="ctr"/>
                      <a:r>
                        <a:rPr lang="en-US" dirty="0"/>
                        <a:t>Birmingham-wide</a:t>
                      </a:r>
                    </a:p>
                  </a:txBody>
                  <a:tcPr/>
                </a:tc>
                <a:tc>
                  <a:txBody>
                    <a:bodyPr/>
                    <a:lstStyle/>
                    <a:p>
                      <a:pPr algn="ctr"/>
                      <a:r>
                        <a:rPr lang="en-US" dirty="0"/>
                        <a:t>Community / Neighborhood</a:t>
                      </a:r>
                    </a:p>
                  </a:txBody>
                  <a:tcPr/>
                </a:tc>
                <a:extLst>
                  <a:ext uri="{0D108BD9-81ED-4DB2-BD59-A6C34878D82A}">
                    <a16:rowId xmlns:a16="http://schemas.microsoft.com/office/drawing/2014/main" val="583134631"/>
                  </a:ext>
                </a:extLst>
              </a:tr>
              <a:tr h="370840">
                <a:tc>
                  <a:txBody>
                    <a:bodyPr/>
                    <a:lstStyle/>
                    <a:p>
                      <a:pPr marL="285750" indent="-285750">
                        <a:buFont typeface="Arial" panose="020B0604020202020204" pitchFamily="34" charset="0"/>
                        <a:buChar char="•"/>
                      </a:pPr>
                      <a:r>
                        <a:rPr lang="en-US" dirty="0"/>
                        <a:t>Safe Streets and Roads for All (SS4A)</a:t>
                      </a:r>
                    </a:p>
                    <a:p>
                      <a:pPr marL="285750" indent="-285750">
                        <a:buFont typeface="Arial" panose="020B0604020202020204" pitchFamily="34" charset="0"/>
                        <a:buChar char="•"/>
                      </a:pPr>
                      <a:r>
                        <a:rPr lang="en-US" dirty="0"/>
                        <a:t>Regional Transportation Plan</a:t>
                      </a:r>
                    </a:p>
                  </a:txBody>
                  <a:tcPr/>
                </a:tc>
                <a:tc>
                  <a:txBody>
                    <a:bodyPr/>
                    <a:lstStyle/>
                    <a:p>
                      <a:pPr marL="285750" indent="-285750">
                        <a:buFont typeface="Arial" panose="020B0604020202020204" pitchFamily="34" charset="0"/>
                        <a:buChar char="•"/>
                      </a:pPr>
                      <a:r>
                        <a:rPr lang="en-US" dirty="0"/>
                        <a:t>Imagine Birmingham (2013 Comp Plan)</a:t>
                      </a:r>
                    </a:p>
                    <a:p>
                      <a:pPr marL="285750" indent="-285750">
                        <a:buFont typeface="Arial" panose="020B0604020202020204" pitchFamily="34" charset="0"/>
                        <a:buChar char="•"/>
                      </a:pPr>
                      <a:r>
                        <a:rPr lang="en-US" dirty="0"/>
                        <a:t>Prosper Initiative</a:t>
                      </a:r>
                    </a:p>
                    <a:p>
                      <a:pPr marL="285750" indent="-285750">
                        <a:buFont typeface="Arial" panose="020B0604020202020204" pitchFamily="34" charset="0"/>
                        <a:buChar char="•"/>
                      </a:pPr>
                      <a:r>
                        <a:rPr lang="en-US" dirty="0"/>
                        <a:t>Reconnecting Communities Grant / Transit Capital Investment Plan</a:t>
                      </a:r>
                    </a:p>
                  </a:txBody>
                  <a:tcPr/>
                </a:tc>
                <a:tc>
                  <a:txBody>
                    <a:bodyPr/>
                    <a:lstStyle/>
                    <a:p>
                      <a:pPr marL="285750" indent="-285750">
                        <a:buFont typeface="Arial" panose="020B0604020202020204" pitchFamily="34" charset="0"/>
                        <a:buChar char="•"/>
                      </a:pPr>
                      <a:r>
                        <a:rPr lang="en-US" dirty="0"/>
                        <a:t>North Birmingham Framework Plan</a:t>
                      </a:r>
                    </a:p>
                    <a:p>
                      <a:pPr marL="285750" indent="-285750">
                        <a:buFont typeface="Arial" panose="020B0604020202020204" pitchFamily="34" charset="0"/>
                        <a:buChar char="•"/>
                      </a:pPr>
                      <a:r>
                        <a:rPr lang="en-US" dirty="0"/>
                        <a:t>Eastern Area Framework Plan</a:t>
                      </a:r>
                    </a:p>
                    <a:p>
                      <a:pPr marL="285750" indent="-285750">
                        <a:buFont typeface="Arial" panose="020B0604020202020204" pitchFamily="34" charset="0"/>
                        <a:buChar char="•"/>
                      </a:pPr>
                      <a:r>
                        <a:rPr lang="en-US" dirty="0"/>
                        <a:t>Western Area Framework Plan</a:t>
                      </a:r>
                    </a:p>
                    <a:p>
                      <a:pPr marL="285750" indent="-285750">
                        <a:buFont typeface="Arial" panose="020B0604020202020204" pitchFamily="34" charset="0"/>
                        <a:buChar char="•"/>
                      </a:pPr>
                      <a:r>
                        <a:rPr lang="en-US" dirty="0"/>
                        <a:t>City Center Master Plan</a:t>
                      </a:r>
                    </a:p>
                  </a:txBody>
                  <a:tcPr/>
                </a:tc>
                <a:extLst>
                  <a:ext uri="{0D108BD9-81ED-4DB2-BD59-A6C34878D82A}">
                    <a16:rowId xmlns:a16="http://schemas.microsoft.com/office/drawing/2014/main" val="1510369876"/>
                  </a:ext>
                </a:extLst>
              </a:tr>
            </a:tbl>
          </a:graphicData>
        </a:graphic>
      </p:graphicFrame>
      <p:sp>
        <p:nvSpPr>
          <p:cNvPr id="8" name="Speech Bubble: Oval 7">
            <a:extLst>
              <a:ext uri="{FF2B5EF4-FFF2-40B4-BE49-F238E27FC236}">
                <a16:creationId xmlns:a16="http://schemas.microsoft.com/office/drawing/2014/main" id="{57BE2583-3038-CCCD-8020-C14EE222DC66}"/>
              </a:ext>
            </a:extLst>
          </p:cNvPr>
          <p:cNvSpPr/>
          <p:nvPr/>
        </p:nvSpPr>
        <p:spPr>
          <a:xfrm>
            <a:off x="4953000" y="4455160"/>
            <a:ext cx="3276600" cy="1447800"/>
          </a:xfrm>
          <a:prstGeom prst="wedgeEllipseCallout">
            <a:avLst>
              <a:gd name="adj1" fmla="val -49683"/>
              <a:gd name="adj2" fmla="val 776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What else?</a:t>
            </a:r>
          </a:p>
        </p:txBody>
      </p:sp>
    </p:spTree>
    <p:extLst>
      <p:ext uri="{BB962C8B-B14F-4D97-AF65-F5344CB8AC3E}">
        <p14:creationId xmlns:p14="http://schemas.microsoft.com/office/powerpoint/2010/main" val="2427587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CCAD2-64AD-F1A2-CEB8-2E1C128ECAFD}"/>
              </a:ext>
            </a:extLst>
          </p:cNvPr>
          <p:cNvSpPr>
            <a:spLocks noGrp="1"/>
          </p:cNvSpPr>
          <p:nvPr>
            <p:ph type="ctrTitle"/>
          </p:nvPr>
        </p:nvSpPr>
        <p:spPr>
          <a:xfrm>
            <a:off x="200526" y="2438400"/>
            <a:ext cx="11790948" cy="761999"/>
          </a:xfrm>
        </p:spPr>
        <p:txBody>
          <a:bodyPr/>
          <a:lstStyle/>
          <a:p>
            <a:pPr algn="ctr"/>
            <a:r>
              <a:rPr lang="en-US" dirty="0"/>
              <a:t>EXSISTING CONDITIONS</a:t>
            </a:r>
          </a:p>
        </p:txBody>
      </p:sp>
    </p:spTree>
    <p:extLst>
      <p:ext uri="{BB962C8B-B14F-4D97-AF65-F5344CB8AC3E}">
        <p14:creationId xmlns:p14="http://schemas.microsoft.com/office/powerpoint/2010/main" val="495096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2016_widescreen 16-9.pptx" id="{22ECC5CE-D6CA-43B1-9F2F-968E86EC7DE5}" vid="{B3B0F64A-984F-4F29-AFCC-A259862D7D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WRA Widescreen</Template>
  <TotalTime>6586</TotalTime>
  <Words>513</Words>
  <Application>Microsoft Office PowerPoint</Application>
  <PresentationFormat>Widescreen</PresentationFormat>
  <Paragraphs>124</Paragraphs>
  <Slides>19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Office Theme</vt:lpstr>
      <vt:lpstr>PowerPoint Presentation</vt:lpstr>
      <vt:lpstr>PURPOSE</vt:lpstr>
      <vt:lpstr>ALTERNATIVES AND PARTNERSHIPS</vt:lpstr>
      <vt:lpstr>STUDY AREA</vt:lpstr>
      <vt:lpstr>PROJECT TIMELINE</vt:lpstr>
      <vt:lpstr>PROJECT DELIVERABLES</vt:lpstr>
      <vt:lpstr>COMMUNITY CONNECTIONS</vt:lpstr>
      <vt:lpstr>CURRENT INITATIVES</vt:lpstr>
      <vt:lpstr>EXSISTING CONDITIONS</vt:lpstr>
      <vt:lpstr>POPULATION DENSITY</vt:lpstr>
      <vt:lpstr>AVERAGE HOUSEHOLD SALARY</vt:lpstr>
      <vt:lpstr>HOUSEHOLDS WITHOUT VEHICLE ACCESS</vt:lpstr>
      <vt:lpstr>VACANT OR DISTRESSED HOMES</vt:lpstr>
      <vt:lpstr>EMPLOYMENT ACCESSIBLE BY TRANSIT</vt:lpstr>
      <vt:lpstr>EMPLOYMENT DENSITY</vt:lpstr>
      <vt:lpstr>AVAILABLE TRANSIT OPTIONS</vt:lpstr>
      <vt:lpstr>OTHER TRANSPORTATION </vt:lpstr>
      <vt:lpstr>PROJECT TEAM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Consulting Services</dc:title>
  <dc:creator>Preece, Timothy</dc:creator>
  <cp:lastModifiedBy>Laurel Land</cp:lastModifiedBy>
  <cp:revision>86</cp:revision>
  <dcterms:created xsi:type="dcterms:W3CDTF">2022-06-21T14:53:31Z</dcterms:created>
  <dcterms:modified xsi:type="dcterms:W3CDTF">2023-06-29T12:29:48Z</dcterms:modified>
</cp:coreProperties>
</file>